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5" r:id="rId3"/>
    <p:sldId id="297" r:id="rId4"/>
    <p:sldId id="296" r:id="rId5"/>
    <p:sldId id="295" r:id="rId6"/>
    <p:sldId id="302" r:id="rId7"/>
    <p:sldId id="303" r:id="rId8"/>
    <p:sldId id="299" r:id="rId9"/>
    <p:sldId id="300" r:id="rId10"/>
    <p:sldId id="304" r:id="rId11"/>
    <p:sldId id="314" r:id="rId12"/>
    <p:sldId id="306" r:id="rId13"/>
    <p:sldId id="307" r:id="rId14"/>
    <p:sldId id="316" r:id="rId15"/>
    <p:sldId id="317" r:id="rId16"/>
    <p:sldId id="318" r:id="rId17"/>
    <p:sldId id="319" r:id="rId18"/>
    <p:sldId id="320" r:id="rId19"/>
    <p:sldId id="321" r:id="rId20"/>
    <p:sldId id="322" r:id="rId21"/>
    <p:sldId id="309" r:id="rId22"/>
    <p:sldId id="310" r:id="rId23"/>
    <p:sldId id="294" r:id="rId24"/>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D6D6D"/>
    <a:srgbClr val="BF1D2E"/>
    <a:srgbClr val="2B2A2A"/>
    <a:srgbClr val="C53D3D"/>
    <a:srgbClr val="F8F8F8"/>
    <a:srgbClr val="D637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57" autoAdjust="0"/>
    <p:restoredTop sz="94660"/>
  </p:normalViewPr>
  <p:slideViewPr>
    <p:cSldViewPr>
      <p:cViewPr varScale="1">
        <p:scale>
          <a:sx n="66" d="100"/>
          <a:sy n="66" d="100"/>
        </p:scale>
        <p:origin x="-1056" y="-96"/>
      </p:cViewPr>
      <p:guideLst>
        <p:guide orient="horz" pos="2136"/>
        <p:guide pos="3840"/>
      </p:guideLst>
    </p:cSldViewPr>
  </p:slideViewPr>
  <p:notesTextViewPr>
    <p:cViewPr>
      <p:scale>
        <a:sx n="1" d="1"/>
        <a:sy n="1" d="1"/>
      </p:scale>
      <p:origin x="0" y="0"/>
    </p:cViewPr>
  </p:notesTextViewPr>
  <p:gridSpacing cx="60113" cy="6011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200">
                <a:latin typeface="Arial" panose="020B0604020202020204" pitchFamily="34" charset="0"/>
                <a:ea typeface="宋体" panose="02010600030101010101" pitchFamily="2" charset="-122"/>
              </a:defRPr>
            </a:lvl1pPr>
          </a:lstStyle>
          <a:p>
            <a:pPr>
              <a:defRPr/>
            </a:pPr>
            <a:endParaRPr lang="zh-CN" altLang="en-US"/>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200">
                <a:latin typeface="Arial" panose="020B0604020202020204" pitchFamily="34" charset="0"/>
                <a:ea typeface="宋体" panose="02010600030101010101" pitchFamily="2" charset="-122"/>
              </a:defRPr>
            </a:lvl1pPr>
          </a:lstStyle>
          <a:p>
            <a:pPr>
              <a:defRPr/>
            </a:pPr>
            <a:fld id="{4EE15078-2CEA-4854-9B4B-6D85719E5799}" type="datetimeFigureOut">
              <a:rPr lang="zh-CN" altLang="en-US"/>
              <a:pPr>
                <a:defRPr/>
              </a:pPr>
              <a:t>2016-08-30</a:t>
            </a:fld>
            <a:endParaRPr lang="zh-CN" altLang="en-US"/>
          </a:p>
        </p:txBody>
      </p:sp>
      <p:sp>
        <p:nvSpPr>
          <p:cNvPr id="22532"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备注占位符 4"/>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54"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buFont typeface="Arial" panose="020B0604020202020204" pitchFamily="34" charset="0"/>
              <a:buNone/>
              <a:defRPr sz="1200">
                <a:latin typeface="Arial" panose="020B0604020202020204" pitchFamily="34" charset="0"/>
                <a:ea typeface="宋体" panose="02010600030101010101" pitchFamily="2" charset="-122"/>
              </a:defRPr>
            </a:lvl1pPr>
          </a:lstStyle>
          <a:p>
            <a:pPr>
              <a:defRPr/>
            </a:pPr>
            <a:endParaRPr lang="zh-CN" altLang="en-US"/>
          </a:p>
        </p:txBody>
      </p:sp>
      <p:sp>
        <p:nvSpPr>
          <p:cNvPr id="2055"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buFont typeface="Arial" charset="0"/>
              <a:buNone/>
              <a:defRPr sz="1200">
                <a:latin typeface="Arial" charset="0"/>
                <a:ea typeface="宋体" charset="-122"/>
              </a:defRPr>
            </a:lvl1pPr>
          </a:lstStyle>
          <a:p>
            <a:pPr>
              <a:defRPr/>
            </a:pPr>
            <a:fld id="{D163ECC5-368D-47A9-A1FF-EA4CF09E562C}" type="slidenum">
              <a:rPr lang="zh-CN" altLang="en-US"/>
              <a:pPr>
                <a:defRPr/>
              </a:pPr>
              <a:t>‹#›</a:t>
            </a:fld>
            <a:endParaRPr lang="zh-CN" altLang="en-US"/>
          </a:p>
        </p:txBody>
      </p:sp>
    </p:spTree>
    <p:extLst>
      <p:ext uri="{BB962C8B-B14F-4D97-AF65-F5344CB8AC3E}">
        <p14:creationId xmlns:p14="http://schemas.microsoft.com/office/powerpoint/2010/main" val="9664819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24EBE923-5BCE-4646-8853-05D0F7778005}" type="datetime1">
              <a:rPr lang="zh-CN" altLang="en-US"/>
              <a:pPr>
                <a:defRPr/>
              </a:pPr>
              <a:t>2016-08-30</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C3CF7AF-DCBD-444D-8216-19924E1D7B10}"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2368907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B83564E9-2960-404A-A94A-47787A64F86C}" type="datetime1">
              <a:rPr lang="zh-CN" altLang="en-US"/>
              <a:pPr>
                <a:defRPr/>
              </a:pPr>
              <a:t>2016-08-30</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39FFD13-31BA-4C0B-BBC0-E8DE963BB67F}"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2714477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FB130D8E-B377-44C0-9844-A743E2AD9EEC}" type="datetime1">
              <a:rPr lang="zh-CN" altLang="en-US"/>
              <a:pPr>
                <a:defRPr/>
              </a:pPr>
              <a:t>2016-08-30</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4E78E22C-40D2-4789-8E4F-293F95FB29E9}"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656136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EE6B350-477A-42C9-8217-F5E36A0E5DE4}" type="datetime1">
              <a:rPr lang="zh-CN" altLang="en-US"/>
              <a:pPr>
                <a:defRPr/>
              </a:pPr>
              <a:t>2016-08-30</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564A155E-A985-426A-A5A6-5C2DECCAD1C1}"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022578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4C2B975E-6A76-4C05-8047-0BDE4B8DCF86}" type="datetime1">
              <a:rPr lang="zh-CN" altLang="en-US"/>
              <a:pPr>
                <a:defRPr/>
              </a:pPr>
              <a:t>2016-08-30</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9FE0AC6-4BAE-4DE1-BD5E-3838319A5B7E}"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698633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C6795C6D-8BAA-4D15-90CC-8566C914A54A}" type="datetime1">
              <a:rPr lang="zh-CN" altLang="en-US"/>
              <a:pPr>
                <a:defRPr/>
              </a:pPr>
              <a:t>2016-08-30</a:t>
            </a:fld>
            <a:endParaRPr lang="zh-CN" altLang="en-US" sz="18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90B6ECFC-87A9-40CB-BEB8-8087D32A7BFF}"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2457346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A49A132F-2C6B-4C76-94F9-E4B342AFE2D2}" type="datetime1">
              <a:rPr lang="zh-CN" altLang="en-US"/>
              <a:pPr>
                <a:defRPr/>
              </a:pPr>
              <a:t>2016-08-30</a:t>
            </a:fld>
            <a:endParaRPr lang="zh-CN" altLang="en-US" sz="1800">
              <a:solidFill>
                <a:schemeClr val="tx1"/>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19C3FCED-4873-46DC-8062-DCE8BAD6DA14}"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1679345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3A492A1A-96A7-4361-A56F-321A62047DC8}" type="datetime1">
              <a:rPr lang="zh-CN" altLang="en-US"/>
              <a:pPr>
                <a:defRPr/>
              </a:pPr>
              <a:t>2016-08-30</a:t>
            </a:fld>
            <a:endParaRPr lang="zh-CN" altLang="en-US" sz="1800">
              <a:solidFill>
                <a:schemeClr val="tx1"/>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7F506A47-248E-4346-8A39-A77C79ED8602}"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395946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176F72B7-BB2B-46C8-9CDF-B570C454F929}" type="datetime1">
              <a:rPr lang="zh-CN" altLang="en-US"/>
              <a:pPr>
                <a:defRPr/>
              </a:pPr>
              <a:t>2016-08-30</a:t>
            </a:fld>
            <a:endParaRPr lang="zh-CN" altLang="en-US" sz="1800">
              <a:solidFill>
                <a:schemeClr val="tx1"/>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820FACA7-3592-4FEB-8C2C-F3C82CFD20E8}"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417751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EDD07A3D-9CC0-4A12-87F0-E87EFCBE9803}" type="datetime1">
              <a:rPr lang="zh-CN" altLang="en-US"/>
              <a:pPr>
                <a:defRPr/>
              </a:pPr>
              <a:t>2016-08-30</a:t>
            </a:fld>
            <a:endParaRPr lang="zh-CN" altLang="en-US" sz="18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06F80E78-2D21-4F80-BD76-74E04E1DD107}"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597217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446490DF-390A-4A17-95F6-AC5D65380E34}" type="datetime1">
              <a:rPr lang="zh-CN" altLang="en-US"/>
              <a:pPr>
                <a:defRPr/>
              </a:pPr>
              <a:t>2016-08-30</a:t>
            </a:fld>
            <a:endParaRPr lang="zh-CN" altLang="en-US" sz="18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883CBAC9-ED52-48AF-A85A-D96A2A671E50}"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2710230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Light" pitchFamily="34" charset="0"/>
              </a:rPr>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latin typeface="Arial" panose="020B0604020202020204" pitchFamily="34" charset="0"/>
                <a:ea typeface="宋体" panose="02010600030101010101" pitchFamily="2" charset="-122"/>
              </a:defRPr>
            </a:lvl1pPr>
          </a:lstStyle>
          <a:p>
            <a:pPr>
              <a:defRPr/>
            </a:pPr>
            <a:fld id="{4ADF287F-FA1A-46DC-B42F-AA7D26C6B4BD}" type="datetime1">
              <a:rPr lang="zh-CN" altLang="en-US"/>
              <a:pPr>
                <a:defRPr/>
              </a:pPr>
              <a:t>2016-08-30</a:t>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latin typeface="Arial" charset="0"/>
                <a:ea typeface="宋体" charset="-122"/>
              </a:defRPr>
            </a:lvl1pPr>
          </a:lstStyle>
          <a:p>
            <a:pPr>
              <a:defRPr/>
            </a:pPr>
            <a:fld id="{344476FA-4240-41E7-869A-8B08DDA04F3A}" type="slidenum">
              <a:rPr lang="zh-CN" altLang="en-US"/>
              <a:pPr>
                <a:defRPr/>
              </a:pPr>
              <a:t>‹#›</a:t>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itchFamily="34" charset="0"/>
        </a:defRPr>
      </a:lvl5pPr>
      <a:lvl6pPr marL="13716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矩形 25"/>
          <p:cNvSpPr>
            <a:spLocks noChangeArrowheads="1"/>
          </p:cNvSpPr>
          <p:nvPr/>
        </p:nvSpPr>
        <p:spPr bwMode="auto">
          <a:xfrm>
            <a:off x="4833938" y="5292725"/>
            <a:ext cx="2509837" cy="336550"/>
          </a:xfrm>
          <a:prstGeom prst="rect">
            <a:avLst/>
          </a:prstGeom>
          <a:solidFill>
            <a:srgbClr val="D637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r>
              <a:rPr lang="en-US" altLang="zh-CN" sz="1400">
                <a:solidFill>
                  <a:srgbClr val="FFFFFF"/>
                </a:solidFill>
                <a:latin typeface="宋体" pitchFamily="2" charset="-122"/>
                <a:sym typeface="宋体" pitchFamily="2" charset="-122"/>
              </a:rPr>
              <a:t>2016.09.05 </a:t>
            </a:r>
            <a:endParaRPr lang="zh-CN" altLang="en-US" sz="1400">
              <a:solidFill>
                <a:srgbClr val="FFFFFF"/>
              </a:solidFill>
              <a:latin typeface="宋体" pitchFamily="2" charset="-122"/>
              <a:sym typeface="宋体" pitchFamily="2" charset="-122"/>
            </a:endParaRPr>
          </a:p>
        </p:txBody>
      </p:sp>
      <p:sp>
        <p:nvSpPr>
          <p:cNvPr id="2051" name="矩形 4"/>
          <p:cNvSpPr>
            <a:spLocks noChangeArrowheads="1"/>
          </p:cNvSpPr>
          <p:nvPr/>
        </p:nvSpPr>
        <p:spPr bwMode="auto">
          <a:xfrm>
            <a:off x="0" y="0"/>
            <a:ext cx="12192000" cy="663575"/>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2052" name="矩形 5"/>
          <p:cNvSpPr>
            <a:spLocks noChangeArrowheads="1"/>
          </p:cNvSpPr>
          <p:nvPr/>
        </p:nvSpPr>
        <p:spPr bwMode="auto">
          <a:xfrm>
            <a:off x="0" y="5773738"/>
            <a:ext cx="12192000" cy="1084262"/>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2053" name="文本框 6"/>
          <p:cNvSpPr>
            <a:spLocks noChangeArrowheads="1"/>
          </p:cNvSpPr>
          <p:nvPr/>
        </p:nvSpPr>
        <p:spPr bwMode="auto">
          <a:xfrm>
            <a:off x="1166813" y="1265238"/>
            <a:ext cx="98599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r>
              <a:rPr lang="en-US" altLang="zh-CN" sz="3600" b="1" dirty="0"/>
              <a:t>Privatization, Profit and Welfare in a Differentiated Network Duopoly</a:t>
            </a:r>
            <a:endParaRPr lang="zh-CN" altLang="en-US" sz="3600" dirty="0">
              <a:solidFill>
                <a:srgbClr val="F53824"/>
              </a:solidFill>
              <a:sym typeface="宋体" pitchFamily="2" charset="-122"/>
            </a:endParaRPr>
          </a:p>
        </p:txBody>
      </p:sp>
      <p:sp>
        <p:nvSpPr>
          <p:cNvPr id="2054" name="直接连接符 10"/>
          <p:cNvSpPr>
            <a:spLocks noChangeShapeType="1"/>
          </p:cNvSpPr>
          <p:nvPr/>
        </p:nvSpPr>
        <p:spPr bwMode="auto">
          <a:xfrm>
            <a:off x="3571875" y="2413000"/>
            <a:ext cx="5503863" cy="0"/>
          </a:xfrm>
          <a:prstGeom prst="line">
            <a:avLst/>
          </a:prstGeom>
          <a:noFill/>
          <a:ln w="6350">
            <a:solidFill>
              <a:srgbClr val="242424"/>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55" name="文本框 12"/>
          <p:cNvSpPr>
            <a:spLocks noChangeArrowheads="1"/>
          </p:cNvSpPr>
          <p:nvPr/>
        </p:nvSpPr>
        <p:spPr bwMode="auto">
          <a:xfrm>
            <a:off x="1708150" y="2587625"/>
            <a:ext cx="8281988"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a:spcBef>
                <a:spcPct val="0"/>
              </a:spcBef>
              <a:buFont typeface="Arial" pitchFamily="34" charset="0"/>
              <a:buNone/>
            </a:pPr>
            <a:r>
              <a:rPr lang="en-US" altLang="zh-CN" sz="2400" dirty="0" err="1">
                <a:latin typeface="Times New Roman" pitchFamily="18" charset="0"/>
                <a:cs typeface="Times New Roman" pitchFamily="18" charset="0"/>
              </a:rPr>
              <a:t>Jialin</a:t>
            </a:r>
            <a:r>
              <a:rPr lang="en-US" altLang="zh-CN" sz="2400" dirty="0">
                <a:latin typeface="Times New Roman" pitchFamily="18" charset="0"/>
                <a:cs typeface="Times New Roman" pitchFamily="18" charset="0"/>
              </a:rPr>
              <a:t> Huang </a:t>
            </a:r>
          </a:p>
          <a:p>
            <a:pPr algn="ctr">
              <a:spcBef>
                <a:spcPct val="0"/>
              </a:spcBef>
              <a:buFont typeface="Arial" pitchFamily="34" charset="0"/>
              <a:buNone/>
            </a:pPr>
            <a:r>
              <a:rPr lang="en-US" altLang="zh-CN" sz="2400" i="1" dirty="0">
                <a:latin typeface="Times New Roman" pitchFamily="18" charset="0"/>
                <a:cs typeface="Times New Roman" pitchFamily="18" charset="0"/>
              </a:rPr>
              <a:t>Research Institute of Economics and Management (RIEM), </a:t>
            </a:r>
          </a:p>
          <a:p>
            <a:pPr algn="ctr">
              <a:spcBef>
                <a:spcPct val="0"/>
              </a:spcBef>
              <a:buFont typeface="Arial" pitchFamily="34" charset="0"/>
              <a:buNone/>
            </a:pPr>
            <a:r>
              <a:rPr lang="en-US" altLang="zh-CN" sz="2400" i="1" dirty="0">
                <a:latin typeface="Times New Roman" pitchFamily="18" charset="0"/>
                <a:cs typeface="Times New Roman" pitchFamily="18" charset="0"/>
              </a:rPr>
              <a:t>Southwestern University of Finance and Economics (SWUFE)</a:t>
            </a:r>
          </a:p>
          <a:p>
            <a:pPr algn="ctr" fontAlgn="t"/>
            <a:endParaRPr lang="en-US" altLang="zh-CN" sz="2400" dirty="0">
              <a:latin typeface="Times New Roman" pitchFamily="18" charset="0"/>
              <a:cs typeface="Times New Roman" pitchFamily="18" charset="0"/>
            </a:endParaRPr>
          </a:p>
          <a:p>
            <a:pPr algn="ctr">
              <a:spcBef>
                <a:spcPct val="0"/>
              </a:spcBef>
              <a:buFont typeface="Arial" pitchFamily="34" charset="0"/>
              <a:buNone/>
            </a:pPr>
            <a:r>
              <a:rPr lang="en-US" altLang="zh-CN" sz="2400" dirty="0">
                <a:latin typeface="Times New Roman" pitchFamily="18" charset="0"/>
                <a:cs typeface="Times New Roman" pitchFamily="18" charset="0"/>
              </a:rPr>
              <a:t>Leonard F.S. Wang</a:t>
            </a:r>
            <a:endParaRPr lang="zh-CN" altLang="zh-CN" sz="2400" dirty="0">
              <a:latin typeface="Times New Roman" pitchFamily="18" charset="0"/>
              <a:cs typeface="Times New Roman" pitchFamily="18" charset="0"/>
            </a:endParaRPr>
          </a:p>
          <a:p>
            <a:pPr algn="ctr">
              <a:spcBef>
                <a:spcPct val="0"/>
              </a:spcBef>
              <a:buFont typeface="Arial" pitchFamily="34" charset="0"/>
              <a:buNone/>
            </a:pPr>
            <a:r>
              <a:rPr lang="en-US" altLang="zh-CN" sz="2400" i="1" dirty="0" err="1">
                <a:latin typeface="Times New Roman" pitchFamily="18" charset="0"/>
                <a:cs typeface="Times New Roman" pitchFamily="18" charset="0"/>
              </a:rPr>
              <a:t>Wenlan</a:t>
            </a:r>
            <a:r>
              <a:rPr lang="en-US" altLang="zh-CN" sz="2400" i="1" dirty="0">
                <a:latin typeface="Times New Roman" pitchFamily="18" charset="0"/>
                <a:cs typeface="Times New Roman" pitchFamily="18" charset="0"/>
              </a:rPr>
              <a:t> School of Business, </a:t>
            </a:r>
          </a:p>
          <a:p>
            <a:pPr algn="ctr">
              <a:spcBef>
                <a:spcPct val="0"/>
              </a:spcBef>
              <a:buFont typeface="Arial" pitchFamily="34" charset="0"/>
              <a:buNone/>
            </a:pPr>
            <a:r>
              <a:rPr lang="en-US" altLang="zh-CN" sz="2400" i="1" dirty="0" err="1">
                <a:latin typeface="Times New Roman" pitchFamily="18" charset="0"/>
                <a:cs typeface="Times New Roman" pitchFamily="18" charset="0"/>
              </a:rPr>
              <a:t>Zhongnan</a:t>
            </a:r>
            <a:r>
              <a:rPr lang="en-US" altLang="zh-CN" sz="2400" i="1" dirty="0">
                <a:latin typeface="Times New Roman" pitchFamily="18" charset="0"/>
                <a:cs typeface="Times New Roman" pitchFamily="18" charset="0"/>
              </a:rPr>
              <a:t> University of Economics and Law</a:t>
            </a:r>
          </a:p>
        </p:txBody>
      </p:sp>
      <p:sp>
        <p:nvSpPr>
          <p:cNvPr id="2056" name="直接连接符 14"/>
          <p:cNvSpPr>
            <a:spLocks noChangeShapeType="1"/>
          </p:cNvSpPr>
          <p:nvPr/>
        </p:nvSpPr>
        <p:spPr bwMode="auto">
          <a:xfrm>
            <a:off x="3571875" y="5111750"/>
            <a:ext cx="5503863" cy="0"/>
          </a:xfrm>
          <a:prstGeom prst="line">
            <a:avLst/>
          </a:prstGeom>
          <a:noFill/>
          <a:ln w="6350">
            <a:solidFill>
              <a:srgbClr val="242424"/>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4"/>
          <p:cNvSpPr>
            <a:spLocks noChangeArrowheads="1"/>
          </p:cNvSpPr>
          <p:nvPr/>
        </p:nvSpPr>
        <p:spPr bwMode="auto">
          <a:xfrm>
            <a:off x="0" y="0"/>
            <a:ext cx="12192000" cy="663575"/>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11267" name="矩形 5"/>
          <p:cNvSpPr>
            <a:spLocks noChangeArrowheads="1"/>
          </p:cNvSpPr>
          <p:nvPr/>
        </p:nvSpPr>
        <p:spPr bwMode="auto">
          <a:xfrm>
            <a:off x="0" y="5773738"/>
            <a:ext cx="12192000" cy="1084262"/>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11268" name="文本框 1"/>
          <p:cNvSpPr txBox="1">
            <a:spLocks noChangeArrowheads="1"/>
          </p:cNvSpPr>
          <p:nvPr/>
        </p:nvSpPr>
        <p:spPr bwMode="auto">
          <a:xfrm>
            <a:off x="2101850" y="663575"/>
            <a:ext cx="80549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a:lnSpc>
                <a:spcPct val="100000"/>
              </a:lnSpc>
              <a:spcBef>
                <a:spcPct val="0"/>
              </a:spcBef>
              <a:buFont typeface="Arial" pitchFamily="34" charset="0"/>
              <a:buNone/>
            </a:pPr>
            <a:r>
              <a:rPr lang="en-US" altLang="zh-CN" sz="4400" dirty="0" err="1"/>
              <a:t>Cournot</a:t>
            </a:r>
            <a:r>
              <a:rPr lang="en-US" altLang="zh-CN" sz="4400" dirty="0"/>
              <a:t> </a:t>
            </a:r>
            <a:r>
              <a:rPr lang="en-US" altLang="zh-CN" sz="4400" dirty="0" smtClean="0"/>
              <a:t>competition (I</a:t>
            </a:r>
            <a:r>
              <a:rPr lang="en-US" altLang="zh-CN" sz="4400" dirty="0"/>
              <a:t>)</a:t>
            </a:r>
            <a:endParaRPr lang="zh-CN" altLang="en-US" sz="1800" dirty="0">
              <a:latin typeface="华文琥珀" pitchFamily="2" charset="-122"/>
              <a:ea typeface="华文琥珀" pitchFamily="2" charset="-122"/>
            </a:endParaRPr>
          </a:p>
        </p:txBody>
      </p:sp>
      <mc:AlternateContent xmlns:mc="http://schemas.openxmlformats.org/markup-compatibility/2006" xmlns:a14="http://schemas.microsoft.com/office/drawing/2010/main">
        <mc:Choice Requires="a14">
          <p:sp>
            <p:nvSpPr>
              <p:cNvPr id="6" name="内容占位符 2"/>
              <p:cNvSpPr txBox="1">
                <a:spLocks/>
              </p:cNvSpPr>
              <p:nvPr/>
            </p:nvSpPr>
            <p:spPr>
              <a:xfrm>
                <a:off x="192632" y="1433512"/>
                <a:ext cx="11806735" cy="4340225"/>
              </a:xfrm>
              <a:prstGeom prst="rect">
                <a:avLst/>
              </a:prstGeom>
            </p:spPr>
            <p:txBody>
              <a:bodyPr>
                <a:normAutofit fontScale="92500" lnSpcReduction="10000"/>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latin typeface="Times New Roman" panose="02020603050405020304" pitchFamily="18" charset="0"/>
                    <a:cs typeface="Times New Roman" panose="02020603050405020304" pitchFamily="18" charset="0"/>
                  </a:rPr>
                  <a:t>In the second stage, given the degree of privatization of </a:t>
                </a:r>
                <a:r>
                  <a:rPr lang="en-US" altLang="zh-CN" dirty="0">
                    <a:latin typeface="Times New Roman" panose="02020603050405020304" pitchFamily="18" charset="0"/>
                    <a:cs typeface="Times New Roman" panose="02020603050405020304" pitchFamily="18" charset="0"/>
                  </a:rPr>
                  <a:t>firm 1, each firm independently chooses its output to maximize their objective functions</a:t>
                </a:r>
                <a:r>
                  <a:rPr lang="en-US" altLang="zh-CN" dirty="0" smtClean="0">
                    <a:latin typeface="Times New Roman" panose="02020603050405020304" pitchFamily="18" charset="0"/>
                    <a:cs typeface="Times New Roman" panose="02020603050405020304" pitchFamily="18" charset="0"/>
                  </a:rPr>
                  <a:t>.</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Following Katz and Shapiro (1985), we impose additional rational expectation conditions by </a:t>
                </a:r>
                <a:r>
                  <a:rPr lang="en-US" altLang="zh-CN" dirty="0" smtClean="0">
                    <a:latin typeface="Times New Roman" panose="02020603050405020304" pitchFamily="18" charset="0"/>
                    <a:cs typeface="Times New Roman" panose="02020603050405020304" pitchFamily="18" charset="0"/>
                  </a:rPr>
                  <a:t>setting </a:t>
                </a:r>
                <a14:m>
                  <m:oMath xmlns:m="http://schemas.openxmlformats.org/officeDocument/2006/math">
                    <m:sSub>
                      <m:sSubPr>
                        <m:ctrlPr>
                          <a:rPr lang="zh-CN" altLang="en-US" i="1">
                            <a:latin typeface="Cambria Math"/>
                          </a:rPr>
                        </m:ctrlPr>
                      </m:sSubPr>
                      <m:e>
                        <m:r>
                          <a:rPr lang="zh-CN" altLang="en-US" i="1">
                            <a:latin typeface="Cambria Math"/>
                          </a:rPr>
                          <m:t>𝑦</m:t>
                        </m:r>
                      </m:e>
                      <m:sub>
                        <m:r>
                          <a:rPr lang="zh-CN" altLang="en-US" i="1">
                            <a:latin typeface="Cambria Math"/>
                          </a:rPr>
                          <m:t>𝑖</m:t>
                        </m:r>
                      </m:sub>
                    </m:sSub>
                    <m:r>
                      <a:rPr lang="zh-CN" altLang="en-US">
                        <a:latin typeface="Cambria Math"/>
                      </a:rPr>
                      <m:t>=</m:t>
                    </m:r>
                    <m:sSub>
                      <m:sSubPr>
                        <m:ctrlPr>
                          <a:rPr lang="zh-CN" altLang="en-US" i="1">
                            <a:latin typeface="Cambria Math"/>
                          </a:rPr>
                        </m:ctrlPr>
                      </m:sSubPr>
                      <m:e>
                        <m:r>
                          <a:rPr lang="zh-CN" altLang="en-US" i="1">
                            <a:latin typeface="Cambria Math"/>
                          </a:rPr>
                          <m:t>𝑞</m:t>
                        </m:r>
                      </m:e>
                      <m:sub>
                        <m:r>
                          <a:rPr lang="zh-CN" altLang="en-US" i="1">
                            <a:latin typeface="Cambria Math"/>
                          </a:rPr>
                          <m:t>𝑖</m:t>
                        </m:r>
                      </m:sub>
                    </m:sSub>
                  </m:oMath>
                </a14:m>
                <a:r>
                  <a:rPr lang="en-US" altLang="zh-CN" dirty="0" smtClean="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 the equilibrium </a:t>
                </a:r>
                <a:r>
                  <a:rPr lang="en-US" altLang="zh-CN" dirty="0" smtClean="0">
                    <a:latin typeface="Times New Roman" panose="02020603050405020304" pitchFamily="18" charset="0"/>
                    <a:cs typeface="Times New Roman" panose="02020603050405020304" pitchFamily="18" charset="0"/>
                  </a:rPr>
                  <a:t>outputs:</a:t>
                </a:r>
              </a:p>
              <a:p>
                <a:endParaRPr lang="en-US" altLang="zh-CN" sz="3400" dirty="0" smtClean="0">
                  <a:latin typeface="Times New Roman" panose="02020603050405020304" pitchFamily="18" charset="0"/>
                  <a:cs typeface="Times New Roman" panose="02020603050405020304" pitchFamily="18" charset="0"/>
                </a:endParaRPr>
              </a:p>
              <a:p>
                <a:pPr marL="0" indent="0">
                  <a:buFont typeface="Arial" pitchFamily="34" charset="0"/>
                  <a:buNone/>
                </a:pPr>
                <a14:m>
                  <m:oMathPara xmlns:m="http://schemas.openxmlformats.org/officeDocument/2006/math">
                    <m:oMathParaPr>
                      <m:jc m:val="center"/>
                    </m:oMathParaPr>
                    <m:oMath xmlns:m="http://schemas.openxmlformats.org/officeDocument/2006/math">
                      <m:sSubSup>
                        <m:sSubSupPr>
                          <m:ctrlPr>
                            <a:rPr lang="zh-CN" altLang="en-US" sz="2400" i="1">
                              <a:latin typeface="Cambria Math"/>
                            </a:rPr>
                          </m:ctrlPr>
                        </m:sSubSupPr>
                        <m:e>
                          <m:r>
                            <a:rPr lang="zh-CN" altLang="en-US" sz="2400" i="1">
                              <a:latin typeface="Cambria Math"/>
                            </a:rPr>
                            <m:t>𝑞</m:t>
                          </m:r>
                        </m:e>
                        <m:sub>
                          <m:r>
                            <a:rPr lang="zh-CN" altLang="en-US" sz="2400">
                              <a:latin typeface="Cambria Math"/>
                            </a:rPr>
                            <m:t>1</m:t>
                          </m:r>
                        </m:sub>
                        <m:sup>
                          <m:r>
                            <a:rPr lang="zh-CN" altLang="en-US" sz="2400">
                              <a:latin typeface="Cambria Math"/>
                            </a:rPr>
                            <m:t>∗</m:t>
                          </m:r>
                        </m:sup>
                      </m:sSubSup>
                      <m:r>
                        <a:rPr lang="zh-CN" altLang="en-US" sz="2400">
                          <a:latin typeface="Cambria Math"/>
                        </a:rPr>
                        <m:t>=</m:t>
                      </m:r>
                      <m:f>
                        <m:fPr>
                          <m:ctrlPr>
                            <a:rPr lang="zh-CN" altLang="en-US" sz="2400" i="1">
                              <a:latin typeface="Cambria Math"/>
                            </a:rPr>
                          </m:ctrlPr>
                        </m:fPr>
                        <m:num>
                          <m:d>
                            <m:dPr>
                              <m:begChr m:val=""/>
                              <m:ctrlPr>
                                <a:rPr lang="zh-CN" altLang="en-US" sz="2400" i="1">
                                  <a:latin typeface="Cambria Math"/>
                                </a:rPr>
                              </m:ctrlPr>
                            </m:dPr>
                            <m:e>
                              <m:r>
                                <a:rPr lang="zh-CN" altLang="en-US" sz="2400" i="1">
                                  <a:latin typeface="Cambria Math"/>
                                </a:rPr>
                                <m:t>𝑎</m:t>
                              </m:r>
                              <m:r>
                                <a:rPr lang="zh-CN" altLang="en-US" sz="2400">
                                  <a:latin typeface="Cambria Math"/>
                                </a:rPr>
                                <m:t>(1+</m:t>
                              </m:r>
                              <m:r>
                                <a:rPr lang="zh-CN" altLang="en-US" sz="2400" i="1">
                                  <a:latin typeface="Cambria Math"/>
                                </a:rPr>
                                <m:t>𝛾</m:t>
                              </m:r>
                              <m:r>
                                <a:rPr lang="zh-CN" altLang="en-US" sz="2400">
                                  <a:latin typeface="Cambria Math"/>
                                </a:rPr>
                                <m:t>)(3−</m:t>
                              </m:r>
                              <m:r>
                                <a:rPr lang="zh-CN" altLang="en-US" sz="2400" i="1">
                                  <a:latin typeface="Cambria Math"/>
                                </a:rPr>
                                <m:t>𝑛</m:t>
                              </m:r>
                              <m:r>
                                <a:rPr lang="zh-CN" altLang="en-US" sz="2400">
                                  <a:latin typeface="Cambria Math"/>
                                </a:rPr>
                                <m:t>−</m:t>
                              </m:r>
                              <m:r>
                                <a:rPr lang="zh-CN" altLang="en-US" sz="2400" i="1">
                                  <a:latin typeface="Cambria Math"/>
                                </a:rPr>
                                <m:t>𝛾</m:t>
                              </m:r>
                              <m:r>
                                <a:rPr lang="zh-CN" altLang="en-US" sz="2400">
                                  <a:latin typeface="Cambria Math"/>
                                </a:rPr>
                                <m:t>+</m:t>
                              </m:r>
                              <m:r>
                                <a:rPr lang="zh-CN" altLang="en-US" sz="2400" i="1">
                                  <a:latin typeface="Cambria Math"/>
                                </a:rPr>
                                <m:t>𝑛</m:t>
                              </m:r>
                              <m:r>
                                <a:rPr lang="zh-CN" altLang="en-US" sz="2400" i="1">
                                  <a:latin typeface="Cambria Math"/>
                                </a:rPr>
                                <m:t>𝛾</m:t>
                              </m:r>
                              <m:r>
                                <a:rPr lang="zh-CN" altLang="en-US" sz="2400">
                                  <a:latin typeface="Cambria Math"/>
                                </a:rPr>
                                <m:t>−</m:t>
                              </m:r>
                              <m:sSup>
                                <m:sSupPr>
                                  <m:ctrlPr>
                                    <a:rPr lang="zh-CN" altLang="en-US" sz="2400" i="1">
                                      <a:latin typeface="Cambria Math"/>
                                    </a:rPr>
                                  </m:ctrlPr>
                                </m:sSupPr>
                                <m:e>
                                  <m:r>
                                    <a:rPr lang="zh-CN" altLang="en-US" sz="2400" i="1">
                                      <a:latin typeface="Cambria Math"/>
                                    </a:rPr>
                                    <m:t>𝛾</m:t>
                                  </m:r>
                                </m:e>
                                <m:sup>
                                  <m:r>
                                    <a:rPr lang="zh-CN" altLang="en-US" sz="2400">
                                      <a:latin typeface="Cambria Math"/>
                                    </a:rPr>
                                    <m:t>2</m:t>
                                  </m:r>
                                </m:sup>
                              </m:sSup>
                            </m:e>
                          </m:d>
                        </m:num>
                        <m:den>
                          <m:d>
                            <m:dPr>
                              <m:begChr m:val=""/>
                              <m:ctrlPr>
                                <a:rPr lang="zh-CN" altLang="en-US" sz="2400" i="1">
                                  <a:latin typeface="Cambria Math"/>
                                </a:rPr>
                              </m:ctrlPr>
                            </m:dPr>
                            <m:e>
                              <m:sSup>
                                <m:sSupPr>
                                  <m:ctrlPr>
                                    <a:rPr lang="zh-CN" altLang="en-US" sz="2400" i="1">
                                      <a:latin typeface="Cambria Math"/>
                                    </a:rPr>
                                  </m:ctrlPr>
                                </m:sSupPr>
                                <m:e>
                                  <m:r>
                                    <a:rPr lang="zh-CN" altLang="en-US" sz="2400" i="1">
                                      <a:latin typeface="Cambria Math"/>
                                    </a:rPr>
                                    <m:t>𝛾</m:t>
                                  </m:r>
                                </m:e>
                                <m:sup>
                                  <m:r>
                                    <a:rPr lang="zh-CN" altLang="en-US" sz="2400">
                                      <a:latin typeface="Cambria Math"/>
                                    </a:rPr>
                                    <m:t>4</m:t>
                                  </m:r>
                                </m:sup>
                              </m:sSup>
                              <m:r>
                                <a:rPr lang="zh-CN" altLang="en-US" sz="2400">
                                  <a:latin typeface="Cambria Math"/>
                                </a:rPr>
                                <m:t>+</m:t>
                              </m:r>
                              <m:sSup>
                                <m:sSupPr>
                                  <m:ctrlPr>
                                    <a:rPr lang="zh-CN" altLang="en-US" sz="2400" i="1">
                                      <a:latin typeface="Cambria Math"/>
                                    </a:rPr>
                                  </m:ctrlPr>
                                </m:sSupPr>
                                <m:e>
                                  <m:r>
                                    <a:rPr lang="zh-CN" altLang="en-US" sz="2400" i="1">
                                      <a:latin typeface="Cambria Math"/>
                                    </a:rPr>
                                    <m:t>𝑛</m:t>
                                  </m:r>
                                </m:e>
                                <m:sup>
                                  <m:r>
                                    <a:rPr lang="zh-CN" altLang="en-US" sz="2400">
                                      <a:latin typeface="Cambria Math"/>
                                    </a:rPr>
                                    <m:t>2</m:t>
                                  </m:r>
                                </m:sup>
                              </m:sSup>
                              <m:r>
                                <a:rPr lang="zh-CN" altLang="en-US" sz="2400">
                                  <a:latin typeface="Cambria Math"/>
                                </a:rPr>
                                <m:t>(1−</m:t>
                              </m:r>
                              <m:sSup>
                                <m:sSupPr>
                                  <m:ctrlPr>
                                    <a:rPr lang="zh-CN" altLang="en-US" sz="2400" i="1">
                                      <a:latin typeface="Cambria Math"/>
                                    </a:rPr>
                                  </m:ctrlPr>
                                </m:sSupPr>
                                <m:e>
                                  <m:r>
                                    <a:rPr lang="zh-CN" altLang="en-US" sz="2400" i="1">
                                      <a:latin typeface="Cambria Math"/>
                                    </a:rPr>
                                    <m:t>𝛾</m:t>
                                  </m:r>
                                </m:e>
                                <m:sup>
                                  <m:r>
                                    <a:rPr lang="zh-CN" altLang="en-US" sz="2400">
                                      <a:latin typeface="Cambria Math"/>
                                    </a:rPr>
                                    <m:t>2</m:t>
                                  </m:r>
                                </m:sup>
                              </m:sSup>
                              <m:r>
                                <a:rPr lang="zh-CN" altLang="en-US" sz="2400">
                                  <a:latin typeface="Cambria Math"/>
                                </a:rPr>
                                <m:t>)+3(2+</m:t>
                              </m:r>
                              <m:r>
                                <a:rPr lang="zh-CN" altLang="en-US" sz="2400" i="1">
                                  <a:latin typeface="Cambria Math"/>
                                </a:rPr>
                                <m:t>𝜃</m:t>
                              </m:r>
                              <m:r>
                                <a:rPr lang="zh-CN" altLang="en-US" sz="2400">
                                  <a:latin typeface="Cambria Math"/>
                                </a:rPr>
                                <m:t>)−</m:t>
                              </m:r>
                              <m:r>
                                <a:rPr lang="zh-CN" altLang="en-US" sz="2400" i="1">
                                  <a:latin typeface="Cambria Math"/>
                                </a:rPr>
                                <m:t>𝑛</m:t>
                              </m:r>
                              <m:r>
                                <a:rPr lang="zh-CN" altLang="en-US" sz="2400">
                                  <a:latin typeface="Cambria Math"/>
                                </a:rPr>
                                <m:t>(5+</m:t>
                              </m:r>
                              <m:r>
                                <a:rPr lang="zh-CN" altLang="en-US" sz="2400" i="1">
                                  <a:latin typeface="Cambria Math"/>
                                </a:rPr>
                                <m:t>𝜃</m:t>
                              </m:r>
                              <m:r>
                                <a:rPr lang="zh-CN" altLang="en-US" sz="2400">
                                  <a:latin typeface="Cambria Math"/>
                                </a:rPr>
                                <m:t>−</m:t>
                              </m:r>
                              <m:sSup>
                                <m:sSupPr>
                                  <m:ctrlPr>
                                    <a:rPr lang="zh-CN" altLang="en-US" sz="2400" i="1">
                                      <a:latin typeface="Cambria Math"/>
                                    </a:rPr>
                                  </m:ctrlPr>
                                </m:sSupPr>
                                <m:e>
                                  <m:r>
                                    <a:rPr lang="en-US" altLang="zh-CN" sz="2400" b="0" i="1" smtClean="0">
                                      <a:latin typeface="Cambria Math"/>
                                    </a:rPr>
                                    <m:t>4</m:t>
                                  </m:r>
                                  <m:r>
                                    <a:rPr lang="zh-CN" altLang="en-US" sz="2400" i="1">
                                      <a:latin typeface="Cambria Math"/>
                                    </a:rPr>
                                    <m:t>𝛾</m:t>
                                  </m:r>
                                </m:e>
                                <m:sup>
                                  <m:r>
                                    <a:rPr lang="zh-CN" altLang="en-US" sz="2400">
                                      <a:latin typeface="Cambria Math"/>
                                    </a:rPr>
                                    <m:t>2</m:t>
                                  </m:r>
                                </m:sup>
                              </m:sSup>
                              <m:r>
                                <a:rPr lang="en-US" altLang="zh-CN" sz="2400" b="0" i="1" smtClean="0">
                                  <a:latin typeface="Cambria Math"/>
                                </a:rPr>
                                <m:t>)</m:t>
                              </m:r>
                              <m:r>
                                <a:rPr lang="zh-CN" altLang="en-US" sz="2400">
                                  <a:latin typeface="Cambria Math"/>
                                </a:rPr>
                                <m:t>−</m:t>
                              </m:r>
                              <m:sSup>
                                <m:sSupPr>
                                  <m:ctrlPr>
                                    <a:rPr lang="zh-CN" altLang="en-US" sz="2400" i="1">
                                      <a:latin typeface="Cambria Math"/>
                                    </a:rPr>
                                  </m:ctrlPr>
                                </m:sSupPr>
                                <m:e>
                                  <m:r>
                                    <a:rPr lang="zh-CN" altLang="en-US" sz="2400" i="1">
                                      <a:latin typeface="Cambria Math"/>
                                    </a:rPr>
                                    <m:t>𝛾</m:t>
                                  </m:r>
                                </m:e>
                                <m:sup>
                                  <m:r>
                                    <a:rPr lang="zh-CN" altLang="en-US" sz="2400">
                                      <a:latin typeface="Cambria Math"/>
                                    </a:rPr>
                                    <m:t>2</m:t>
                                  </m:r>
                                </m:sup>
                              </m:sSup>
                              <m:r>
                                <a:rPr lang="zh-CN" altLang="en-US" sz="2400">
                                  <a:latin typeface="Cambria Math"/>
                                </a:rPr>
                                <m:t>(6+</m:t>
                              </m:r>
                              <m:r>
                                <a:rPr lang="zh-CN" altLang="en-US" sz="2400" i="1">
                                  <a:latin typeface="Cambria Math"/>
                                </a:rPr>
                                <m:t>𝜃</m:t>
                              </m:r>
                            </m:e>
                          </m:d>
                        </m:den>
                      </m:f>
                    </m:oMath>
                  </m:oMathPara>
                </a14:m>
                <a:endParaRPr lang="en-US" altLang="zh-CN" sz="2400" dirty="0" smtClean="0">
                  <a:latin typeface="Times New Roman" panose="02020603050405020304" pitchFamily="18" charset="0"/>
                  <a:cs typeface="Times New Roman" panose="02020603050405020304" pitchFamily="18" charset="0"/>
                </a:endParaRPr>
              </a:p>
              <a:p>
                <a:pPr marL="0" indent="0">
                  <a:buFont typeface="Arial" pitchFamily="34" charset="0"/>
                  <a:buNone/>
                </a:pPr>
                <a:endParaRPr lang="en-US" altLang="zh-CN" sz="2400" dirty="0" smtClean="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zh-CN" altLang="en-US" sz="2400" i="1" smtClean="0">
                              <a:latin typeface="Cambria Math"/>
                            </a:rPr>
                          </m:ctrlPr>
                        </m:sSubSupPr>
                        <m:e>
                          <m:r>
                            <a:rPr lang="zh-CN" altLang="en-US" sz="2400" i="1">
                              <a:latin typeface="Cambria Math"/>
                            </a:rPr>
                            <m:t>𝑞</m:t>
                          </m:r>
                        </m:e>
                        <m:sub>
                          <m:r>
                            <a:rPr lang="zh-CN" altLang="en-US" sz="2400">
                              <a:latin typeface="Cambria Math"/>
                            </a:rPr>
                            <m:t>2</m:t>
                          </m:r>
                        </m:sub>
                        <m:sup>
                          <m:r>
                            <a:rPr lang="zh-CN" altLang="en-US" sz="2400">
                              <a:latin typeface="Cambria Math"/>
                            </a:rPr>
                            <m:t>∗</m:t>
                          </m:r>
                        </m:sup>
                      </m:sSubSup>
                      <m:r>
                        <a:rPr lang="zh-CN" altLang="en-US" sz="2400">
                          <a:latin typeface="Cambria Math"/>
                        </a:rPr>
                        <m:t>=</m:t>
                      </m:r>
                      <m:f>
                        <m:fPr>
                          <m:ctrlPr>
                            <a:rPr lang="zh-CN" altLang="en-US" sz="2400" i="1">
                              <a:latin typeface="Cambria Math"/>
                            </a:rPr>
                          </m:ctrlPr>
                        </m:fPr>
                        <m:num>
                          <m:d>
                            <m:dPr>
                              <m:begChr m:val=""/>
                              <m:ctrlPr>
                                <a:rPr lang="zh-CN" altLang="en-US" sz="2400" i="1">
                                  <a:latin typeface="Cambria Math"/>
                                </a:rPr>
                              </m:ctrlPr>
                            </m:dPr>
                            <m:e>
                              <m:r>
                                <a:rPr lang="zh-CN" altLang="en-US" sz="2400" i="1">
                                  <a:latin typeface="Cambria Math"/>
                                </a:rPr>
                                <m:t>𝑎</m:t>
                              </m:r>
                              <m:r>
                                <a:rPr lang="zh-CN" altLang="en-US" sz="2400">
                                  <a:latin typeface="Cambria Math"/>
                                </a:rPr>
                                <m:t>(1+</m:t>
                              </m:r>
                              <m:r>
                                <a:rPr lang="zh-CN" altLang="en-US" sz="2400" i="1">
                                  <a:latin typeface="Cambria Math"/>
                                </a:rPr>
                                <m:t>𝛾</m:t>
                              </m:r>
                              <m:r>
                                <a:rPr lang="zh-CN" altLang="en-US" sz="2400">
                                  <a:latin typeface="Cambria Math"/>
                                </a:rPr>
                                <m:t>)(2−</m:t>
                              </m:r>
                              <m:r>
                                <a:rPr lang="zh-CN" altLang="en-US" sz="2400" i="1">
                                  <a:latin typeface="Cambria Math"/>
                                </a:rPr>
                                <m:t>𝑛</m:t>
                              </m:r>
                              <m:r>
                                <a:rPr lang="zh-CN" altLang="en-US" sz="2400">
                                  <a:latin typeface="Cambria Math"/>
                                </a:rPr>
                                <m:t>−</m:t>
                              </m:r>
                              <m:r>
                                <a:rPr lang="zh-CN" altLang="en-US" sz="2400" i="1">
                                  <a:latin typeface="Cambria Math"/>
                                </a:rPr>
                                <m:t>𝛾</m:t>
                              </m:r>
                              <m:r>
                                <a:rPr lang="zh-CN" altLang="en-US" sz="2400">
                                  <a:latin typeface="Cambria Math"/>
                                </a:rPr>
                                <m:t>+</m:t>
                              </m:r>
                              <m:r>
                                <a:rPr lang="zh-CN" altLang="en-US" sz="2400" i="1">
                                  <a:latin typeface="Cambria Math"/>
                                </a:rPr>
                                <m:t>𝑛</m:t>
                              </m:r>
                              <m:r>
                                <a:rPr lang="zh-CN" altLang="en-US" sz="2400" i="1">
                                  <a:latin typeface="Cambria Math"/>
                                </a:rPr>
                                <m:t>𝛾</m:t>
                              </m:r>
                              <m:r>
                                <a:rPr lang="zh-CN" altLang="en-US" sz="2400">
                                  <a:latin typeface="Cambria Math"/>
                                </a:rPr>
                                <m:t>−</m:t>
                              </m:r>
                              <m:sSup>
                                <m:sSupPr>
                                  <m:ctrlPr>
                                    <a:rPr lang="zh-CN" altLang="en-US" sz="2400" i="1">
                                      <a:latin typeface="Cambria Math"/>
                                    </a:rPr>
                                  </m:ctrlPr>
                                </m:sSupPr>
                                <m:e>
                                  <m:r>
                                    <a:rPr lang="zh-CN" altLang="en-US" sz="2400" i="1">
                                      <a:latin typeface="Cambria Math"/>
                                    </a:rPr>
                                    <m:t>𝛾</m:t>
                                  </m:r>
                                </m:e>
                                <m:sup>
                                  <m:r>
                                    <a:rPr lang="zh-CN" altLang="en-US" sz="2400">
                                      <a:latin typeface="Cambria Math"/>
                                    </a:rPr>
                                    <m:t>2</m:t>
                                  </m:r>
                                </m:sup>
                              </m:sSup>
                              <m:r>
                                <a:rPr lang="zh-CN" altLang="en-US" sz="2400">
                                  <a:latin typeface="Cambria Math"/>
                                </a:rPr>
                                <m:t>+</m:t>
                              </m:r>
                              <m:r>
                                <a:rPr lang="zh-CN" altLang="en-US" sz="2400" i="1">
                                  <a:latin typeface="Cambria Math"/>
                                </a:rPr>
                                <m:t>𝜃</m:t>
                              </m:r>
                            </m:e>
                          </m:d>
                        </m:num>
                        <m:den>
                          <m:sSup>
                            <m:sSupPr>
                              <m:ctrlPr>
                                <a:rPr lang="zh-CN" altLang="en-US" sz="2400" i="1">
                                  <a:latin typeface="Cambria Math"/>
                                </a:rPr>
                              </m:ctrlPr>
                            </m:sSupPr>
                            <m:e>
                              <m:r>
                                <a:rPr lang="zh-CN" altLang="en-US" sz="2400" i="1">
                                  <a:latin typeface="Cambria Math"/>
                                </a:rPr>
                                <m:t>𝛾</m:t>
                              </m:r>
                            </m:e>
                            <m:sup>
                              <m:r>
                                <a:rPr lang="zh-CN" altLang="en-US" sz="2400">
                                  <a:latin typeface="Cambria Math"/>
                                </a:rPr>
                                <m:t>4</m:t>
                              </m:r>
                            </m:sup>
                          </m:sSup>
                          <m:r>
                            <a:rPr lang="zh-CN" altLang="en-US" sz="2400">
                              <a:latin typeface="Cambria Math"/>
                            </a:rPr>
                            <m:t>+</m:t>
                          </m:r>
                          <m:sSup>
                            <m:sSupPr>
                              <m:ctrlPr>
                                <a:rPr lang="zh-CN" altLang="en-US" sz="2400" i="1">
                                  <a:latin typeface="Cambria Math"/>
                                </a:rPr>
                              </m:ctrlPr>
                            </m:sSupPr>
                            <m:e>
                              <m:r>
                                <a:rPr lang="zh-CN" altLang="en-US" sz="2400" i="1">
                                  <a:latin typeface="Cambria Math"/>
                                </a:rPr>
                                <m:t>𝑛</m:t>
                              </m:r>
                            </m:e>
                            <m:sup>
                              <m:r>
                                <a:rPr lang="zh-CN" altLang="en-US" sz="2400">
                                  <a:latin typeface="Cambria Math"/>
                                </a:rPr>
                                <m:t>2</m:t>
                              </m:r>
                            </m:sup>
                          </m:sSup>
                          <m:r>
                            <a:rPr lang="zh-CN" altLang="en-US" sz="2400">
                              <a:latin typeface="Cambria Math"/>
                            </a:rPr>
                            <m:t>(1−</m:t>
                          </m:r>
                          <m:sSup>
                            <m:sSupPr>
                              <m:ctrlPr>
                                <a:rPr lang="zh-CN" altLang="en-US" sz="2400" i="1">
                                  <a:latin typeface="Cambria Math"/>
                                </a:rPr>
                              </m:ctrlPr>
                            </m:sSupPr>
                            <m:e>
                              <m:r>
                                <a:rPr lang="zh-CN" altLang="en-US" sz="2400" i="1">
                                  <a:latin typeface="Cambria Math"/>
                                </a:rPr>
                                <m:t>𝛾</m:t>
                              </m:r>
                            </m:e>
                            <m:sup>
                              <m:r>
                                <a:rPr lang="zh-CN" altLang="en-US" sz="2400">
                                  <a:latin typeface="Cambria Math"/>
                                </a:rPr>
                                <m:t>2</m:t>
                              </m:r>
                            </m:sup>
                          </m:sSup>
                          <m:r>
                            <a:rPr lang="zh-CN" altLang="en-US" sz="2400">
                              <a:latin typeface="Cambria Math"/>
                            </a:rPr>
                            <m:t>)+3(2+</m:t>
                          </m:r>
                          <m:r>
                            <a:rPr lang="zh-CN" altLang="en-US" sz="2400" i="1">
                              <a:latin typeface="Cambria Math"/>
                            </a:rPr>
                            <m:t>𝜃</m:t>
                          </m:r>
                          <m:r>
                            <a:rPr lang="zh-CN" altLang="en-US" sz="2400">
                              <a:latin typeface="Cambria Math"/>
                            </a:rPr>
                            <m:t>)−</m:t>
                          </m:r>
                          <m:r>
                            <a:rPr lang="zh-CN" altLang="en-US" sz="2400" i="1">
                              <a:latin typeface="Cambria Math"/>
                            </a:rPr>
                            <m:t>𝑛</m:t>
                          </m:r>
                          <m:r>
                            <a:rPr lang="zh-CN" altLang="en-US" sz="2400">
                              <a:latin typeface="Cambria Math"/>
                            </a:rPr>
                            <m:t>(5+</m:t>
                          </m:r>
                          <m:r>
                            <a:rPr lang="zh-CN" altLang="en-US" sz="2400" i="1">
                              <a:latin typeface="Cambria Math"/>
                            </a:rPr>
                            <m:t>𝜃</m:t>
                          </m:r>
                          <m:r>
                            <a:rPr lang="zh-CN" altLang="en-US" sz="2400">
                              <a:latin typeface="Cambria Math"/>
                            </a:rPr>
                            <m:t>−</m:t>
                          </m:r>
                          <m:sSup>
                            <m:sSupPr>
                              <m:ctrlPr>
                                <a:rPr lang="zh-CN" altLang="en-US" sz="2400" i="1">
                                  <a:latin typeface="Cambria Math"/>
                                </a:rPr>
                              </m:ctrlPr>
                            </m:sSupPr>
                            <m:e>
                              <m:r>
                                <a:rPr lang="en-US" altLang="zh-CN" sz="2400" i="1">
                                  <a:latin typeface="Cambria Math"/>
                                </a:rPr>
                                <m:t>4</m:t>
                              </m:r>
                              <m:r>
                                <a:rPr lang="zh-CN" altLang="en-US" sz="2400" i="1">
                                  <a:latin typeface="Cambria Math"/>
                                </a:rPr>
                                <m:t>𝛾</m:t>
                              </m:r>
                            </m:e>
                            <m:sup>
                              <m:r>
                                <a:rPr lang="zh-CN" altLang="en-US" sz="2400">
                                  <a:latin typeface="Cambria Math"/>
                                </a:rPr>
                                <m:t>2</m:t>
                              </m:r>
                            </m:sup>
                          </m:sSup>
                          <m:r>
                            <a:rPr lang="en-US" altLang="zh-CN" sz="2400" i="1">
                              <a:latin typeface="Cambria Math"/>
                            </a:rPr>
                            <m:t>)</m:t>
                          </m:r>
                          <m:r>
                            <a:rPr lang="zh-CN" altLang="en-US" sz="2400">
                              <a:latin typeface="Cambria Math"/>
                            </a:rPr>
                            <m:t>−</m:t>
                          </m:r>
                          <m:sSup>
                            <m:sSupPr>
                              <m:ctrlPr>
                                <a:rPr lang="zh-CN" altLang="en-US" sz="2400" i="1">
                                  <a:latin typeface="Cambria Math"/>
                                </a:rPr>
                              </m:ctrlPr>
                            </m:sSupPr>
                            <m:e>
                              <m:r>
                                <a:rPr lang="zh-CN" altLang="en-US" sz="2400" i="1">
                                  <a:latin typeface="Cambria Math"/>
                                </a:rPr>
                                <m:t>𝛾</m:t>
                              </m:r>
                            </m:e>
                            <m:sup>
                              <m:r>
                                <a:rPr lang="zh-CN" altLang="en-US" sz="2400">
                                  <a:latin typeface="Cambria Math"/>
                                </a:rPr>
                                <m:t>2</m:t>
                              </m:r>
                            </m:sup>
                          </m:sSup>
                          <m:r>
                            <a:rPr lang="zh-CN" altLang="en-US" sz="2400">
                              <a:latin typeface="Cambria Math"/>
                            </a:rPr>
                            <m:t>(6+</m:t>
                          </m:r>
                          <m:r>
                            <a:rPr lang="zh-CN" altLang="en-US" sz="2400" i="1">
                              <a:latin typeface="Cambria Math"/>
                            </a:rPr>
                            <m:t>𝜃</m:t>
                          </m:r>
                          <m:r>
                            <a:rPr lang="en-US" altLang="zh-CN" sz="2400" b="0" i="1" smtClean="0">
                              <a:latin typeface="Cambria Math"/>
                            </a:rPr>
                            <m:t>)</m:t>
                          </m:r>
                        </m:den>
                      </m:f>
                    </m:oMath>
                  </m:oMathPara>
                </a14:m>
                <a:endParaRPr lang="en-US" altLang="zh-CN" sz="2400" dirty="0" smtClean="0">
                  <a:latin typeface="Times New Roman" panose="02020603050405020304" pitchFamily="18" charset="0"/>
                  <a:cs typeface="Times New Roman" panose="02020603050405020304" pitchFamily="18" charset="0"/>
                </a:endParaRPr>
              </a:p>
              <a:p>
                <a:pPr marL="0" indent="0">
                  <a:buFont typeface="Arial" pitchFamily="34" charset="0"/>
                  <a:buNone/>
                </a:pPr>
                <a:endParaRPr lang="en-US" altLang="zh-CN" sz="2400" dirty="0" smtClean="0">
                  <a:latin typeface="Times New Roman" panose="02020603050405020304" pitchFamily="18" charset="0"/>
                  <a:cs typeface="Times New Roman" panose="02020603050405020304" pitchFamily="18" charset="0"/>
                </a:endParaRPr>
              </a:p>
            </p:txBody>
          </p:sp>
        </mc:Choice>
        <mc:Fallback xmlns="">
          <p:sp>
            <p:nvSpPr>
              <p:cNvPr id="6" name="内容占位符 2"/>
              <p:cNvSpPr txBox="1">
                <a:spLocks noRot="1" noChangeAspect="1" noMove="1" noResize="1" noEditPoints="1" noAdjustHandles="1" noChangeArrowheads="1" noChangeShapeType="1" noTextEdit="1"/>
              </p:cNvSpPr>
              <p:nvPr/>
            </p:nvSpPr>
            <p:spPr>
              <a:xfrm>
                <a:off x="192632" y="1433512"/>
                <a:ext cx="11806735" cy="4340225"/>
              </a:xfrm>
              <a:prstGeom prst="rect">
                <a:avLst/>
              </a:prstGeom>
              <a:blipFill rotWithShape="1">
                <a:blip r:embed="rId2"/>
                <a:stretch>
                  <a:fillRect l="-826" t="-3090"/>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4"/>
          <p:cNvSpPr>
            <a:spLocks noChangeArrowheads="1"/>
          </p:cNvSpPr>
          <p:nvPr/>
        </p:nvSpPr>
        <p:spPr bwMode="auto">
          <a:xfrm>
            <a:off x="0" y="0"/>
            <a:ext cx="12192000" cy="663575"/>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12291" name="矩形 5"/>
          <p:cNvSpPr>
            <a:spLocks noChangeArrowheads="1"/>
          </p:cNvSpPr>
          <p:nvPr/>
        </p:nvSpPr>
        <p:spPr bwMode="auto">
          <a:xfrm>
            <a:off x="0" y="5893632"/>
            <a:ext cx="12192000" cy="964367"/>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12292" name="文本框 1"/>
          <p:cNvSpPr txBox="1">
            <a:spLocks noChangeArrowheads="1"/>
          </p:cNvSpPr>
          <p:nvPr/>
        </p:nvSpPr>
        <p:spPr bwMode="auto">
          <a:xfrm>
            <a:off x="2068513" y="663575"/>
            <a:ext cx="80549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a:lnSpc>
                <a:spcPct val="100000"/>
              </a:lnSpc>
              <a:spcBef>
                <a:spcPct val="0"/>
              </a:spcBef>
              <a:buFont typeface="Arial" pitchFamily="34" charset="0"/>
              <a:buNone/>
            </a:pPr>
            <a:r>
              <a:rPr lang="en-US" altLang="zh-CN" sz="4400" dirty="0" err="1"/>
              <a:t>Cournot</a:t>
            </a:r>
            <a:r>
              <a:rPr lang="en-US" altLang="zh-CN" sz="4400" dirty="0"/>
              <a:t> </a:t>
            </a:r>
            <a:r>
              <a:rPr lang="en-US" altLang="zh-CN" sz="4400" dirty="0" smtClean="0"/>
              <a:t>competition</a:t>
            </a:r>
            <a:r>
              <a:rPr lang="zh-CN" altLang="en-US" sz="4400" dirty="0"/>
              <a:t> </a:t>
            </a:r>
            <a:r>
              <a:rPr lang="en-US" altLang="zh-CN" sz="4400" dirty="0" smtClean="0"/>
              <a:t>(II</a:t>
            </a:r>
            <a:r>
              <a:rPr lang="en-US" altLang="zh-CN" sz="4400" dirty="0"/>
              <a:t>)</a:t>
            </a:r>
            <a:endParaRPr lang="zh-CN" altLang="en-US" sz="1800" dirty="0">
              <a:latin typeface="华文琥珀" pitchFamily="2" charset="-122"/>
              <a:ea typeface="华文琥珀" pitchFamily="2" charset="-122"/>
            </a:endParaRPr>
          </a:p>
        </p:txBody>
      </p:sp>
      <mc:AlternateContent xmlns:mc="http://schemas.openxmlformats.org/markup-compatibility/2006" xmlns:a14="http://schemas.microsoft.com/office/drawing/2010/main">
        <mc:Choice Requires="a14">
          <p:sp>
            <p:nvSpPr>
              <p:cNvPr id="6" name="文本框 47"/>
              <p:cNvSpPr txBox="1">
                <a:spLocks noChangeArrowheads="1"/>
              </p:cNvSpPr>
              <p:nvPr/>
            </p:nvSpPr>
            <p:spPr bwMode="auto">
              <a:xfrm>
                <a:off x="0" y="1204819"/>
                <a:ext cx="12192000" cy="43402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285750" indent="-285750">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just" eaLnBrk="1" hangingPunct="1">
                  <a:lnSpc>
                    <a:spcPct val="100000"/>
                  </a:lnSpc>
                  <a:spcBef>
                    <a:spcPts val="600"/>
                  </a:spcBef>
                </a:pPr>
                <a:r>
                  <a:rPr lang="en-US" altLang="zh-CN" sz="2200" dirty="0">
                    <a:latin typeface="Times New Roman" panose="02020603050405020304" pitchFamily="18" charset="0"/>
                    <a:cs typeface="Times New Roman" panose="02020603050405020304" pitchFamily="18" charset="0"/>
                  </a:rPr>
                  <a:t>A few remarks are in order</a:t>
                </a:r>
                <a:r>
                  <a:rPr lang="en-US" altLang="zh-CN" sz="2200" dirty="0" smtClean="0">
                    <a:latin typeface="Times New Roman" panose="02020603050405020304" pitchFamily="18" charset="0"/>
                    <a:cs typeface="Times New Roman" panose="02020603050405020304" pitchFamily="18" charset="0"/>
                  </a:rPr>
                  <a:t>.</a:t>
                </a:r>
              </a:p>
              <a:p>
                <a:pPr algn="just" eaLnBrk="1" hangingPunct="1">
                  <a:lnSpc>
                    <a:spcPct val="100000"/>
                  </a:lnSpc>
                  <a:spcBef>
                    <a:spcPts val="600"/>
                  </a:spcBef>
                </a:pPr>
                <a:r>
                  <a:rPr lang="en-US" altLang="zh-CN" sz="2200" dirty="0">
                    <a:latin typeface="Times New Roman" panose="02020603050405020304" pitchFamily="18" charset="0"/>
                    <a:cs typeface="Times New Roman" panose="02020603050405020304" pitchFamily="18" charset="0"/>
                  </a:rPr>
                  <a:t>Firstly, Under </a:t>
                </a:r>
                <a:r>
                  <a:rPr lang="en-US" altLang="zh-CN" sz="2200" dirty="0" err="1">
                    <a:latin typeface="Times New Roman" panose="02020603050405020304" pitchFamily="18" charset="0"/>
                    <a:cs typeface="Times New Roman" panose="02020603050405020304" pitchFamily="18" charset="0"/>
                  </a:rPr>
                  <a:t>Cournot</a:t>
                </a:r>
                <a:r>
                  <a:rPr lang="en-US" altLang="zh-CN" sz="2200" dirty="0">
                    <a:latin typeface="Times New Roman" panose="02020603050405020304" pitchFamily="18" charset="0"/>
                    <a:cs typeface="Times New Roman" panose="02020603050405020304" pitchFamily="18" charset="0"/>
                  </a:rPr>
                  <a:t> competition, the higher degree of privatization leads to a decrease in the public firm’s output and the total output, but will increase the private firm’s output, that </a:t>
                </a:r>
                <a:r>
                  <a:rPr lang="en-US" altLang="zh-CN" sz="2200" dirty="0" smtClean="0">
                    <a:latin typeface="Times New Roman" panose="02020603050405020304" pitchFamily="18" charset="0"/>
                    <a:cs typeface="Times New Roman" panose="02020603050405020304" pitchFamily="18" charset="0"/>
                  </a:rPr>
                  <a:t>is,  </a:t>
                </a:r>
                <a14:m>
                  <m:oMath xmlns:m="http://schemas.openxmlformats.org/officeDocument/2006/math">
                    <m:f>
                      <m:fPr>
                        <m:ctrlPr>
                          <a:rPr lang="zh-CN" altLang="en-US" sz="2200" i="1">
                            <a:latin typeface="Cambria Math"/>
                          </a:rPr>
                        </m:ctrlPr>
                      </m:fPr>
                      <m:num>
                        <m:r>
                          <a:rPr lang="zh-CN" altLang="en-US" sz="2200">
                            <a:latin typeface="Cambria Math"/>
                          </a:rPr>
                          <m:t>𝜕</m:t>
                        </m:r>
                        <m:sSub>
                          <m:sSubPr>
                            <m:ctrlPr>
                              <a:rPr lang="zh-CN" altLang="en-US" sz="2200" i="1">
                                <a:latin typeface="Cambria Math"/>
                              </a:rPr>
                            </m:ctrlPr>
                          </m:sSubPr>
                          <m:e>
                            <m:r>
                              <a:rPr lang="zh-CN" altLang="en-US" sz="2200" i="1">
                                <a:latin typeface="Cambria Math"/>
                              </a:rPr>
                              <m:t>𝑞</m:t>
                            </m:r>
                          </m:e>
                          <m:sub>
                            <m:r>
                              <a:rPr lang="zh-CN" altLang="en-US" sz="2200">
                                <a:latin typeface="Cambria Math"/>
                              </a:rPr>
                              <m:t>1</m:t>
                            </m:r>
                          </m:sub>
                        </m:sSub>
                        <m:r>
                          <a:rPr lang="zh-CN" altLang="en-US" sz="2200">
                            <a:latin typeface="Cambria Math"/>
                          </a:rPr>
                          <m:t>∗</m:t>
                        </m:r>
                      </m:num>
                      <m:den>
                        <m:r>
                          <a:rPr lang="zh-CN" altLang="en-US" sz="2200">
                            <a:latin typeface="Cambria Math"/>
                          </a:rPr>
                          <m:t>𝜕</m:t>
                        </m:r>
                        <m:r>
                          <a:rPr lang="zh-CN" altLang="en-US" sz="2200" i="1">
                            <a:latin typeface="Cambria Math"/>
                          </a:rPr>
                          <m:t>𝜃</m:t>
                        </m:r>
                      </m:den>
                    </m:f>
                    <m:r>
                      <a:rPr lang="zh-CN" altLang="en-US" sz="2200">
                        <a:latin typeface="Cambria Math"/>
                      </a:rPr>
                      <m:t>&lt;0</m:t>
                    </m:r>
                  </m:oMath>
                </a14:m>
                <a:r>
                  <a:rPr lang="en-US" altLang="zh-CN" sz="22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zh-CN" altLang="en-US" sz="2200" i="1">
                            <a:latin typeface="Cambria Math"/>
                          </a:rPr>
                        </m:ctrlPr>
                      </m:fPr>
                      <m:num>
                        <m:r>
                          <a:rPr lang="zh-CN" altLang="en-US" sz="2200">
                            <a:latin typeface="Cambria Math"/>
                          </a:rPr>
                          <m:t>𝜕</m:t>
                        </m:r>
                        <m:sSub>
                          <m:sSubPr>
                            <m:ctrlPr>
                              <a:rPr lang="zh-CN" altLang="en-US" sz="2200" i="1">
                                <a:latin typeface="Cambria Math"/>
                              </a:rPr>
                            </m:ctrlPr>
                          </m:sSubPr>
                          <m:e>
                            <m:r>
                              <a:rPr lang="zh-CN" altLang="en-US" sz="2200" i="1">
                                <a:latin typeface="Cambria Math"/>
                              </a:rPr>
                              <m:t>𝑞</m:t>
                            </m:r>
                          </m:e>
                          <m:sub>
                            <m:r>
                              <a:rPr lang="zh-CN" altLang="en-US" sz="2200">
                                <a:latin typeface="Cambria Math"/>
                              </a:rPr>
                              <m:t>2</m:t>
                            </m:r>
                          </m:sub>
                        </m:sSub>
                        <m:r>
                          <a:rPr lang="zh-CN" altLang="en-US" sz="2200">
                            <a:latin typeface="Cambria Math"/>
                          </a:rPr>
                          <m:t>∗</m:t>
                        </m:r>
                      </m:num>
                      <m:den>
                        <m:r>
                          <a:rPr lang="zh-CN" altLang="en-US" sz="2200">
                            <a:latin typeface="Cambria Math"/>
                          </a:rPr>
                          <m:t>𝜕</m:t>
                        </m:r>
                        <m:r>
                          <a:rPr lang="zh-CN" altLang="en-US" sz="2200" i="1">
                            <a:latin typeface="Cambria Math"/>
                          </a:rPr>
                          <m:t>𝜃</m:t>
                        </m:r>
                      </m:den>
                    </m:f>
                    <m:r>
                      <a:rPr lang="zh-CN" altLang="en-US" sz="2200">
                        <a:latin typeface="Cambria Math"/>
                      </a:rPr>
                      <m:t>&gt;0</m:t>
                    </m:r>
                  </m:oMath>
                </a14:m>
                <a:r>
                  <a:rPr lang="en-US" altLang="zh-CN" sz="2200" dirty="0">
                    <a:latin typeface="Times New Roman" panose="02020603050405020304" pitchFamily="18" charset="0"/>
                    <a:cs typeface="Times New Roman" panose="02020603050405020304" pitchFamily="18" charset="0"/>
                  </a:rPr>
                  <a:t> and </a:t>
                </a:r>
                <a14:m>
                  <m:oMath xmlns:m="http://schemas.openxmlformats.org/officeDocument/2006/math">
                    <m:f>
                      <m:fPr>
                        <m:ctrlPr>
                          <a:rPr lang="zh-CN" altLang="en-US" sz="2200" i="1">
                            <a:latin typeface="Cambria Math"/>
                          </a:rPr>
                        </m:ctrlPr>
                      </m:fPr>
                      <m:num>
                        <m:d>
                          <m:dPr>
                            <m:begChr m:val=""/>
                            <m:ctrlPr>
                              <a:rPr lang="zh-CN" altLang="en-US" sz="2200" i="1">
                                <a:latin typeface="Cambria Math"/>
                              </a:rPr>
                            </m:ctrlPr>
                          </m:dPr>
                          <m:e>
                            <m:r>
                              <a:rPr lang="zh-CN" altLang="en-US" sz="2200">
                                <a:latin typeface="Cambria Math"/>
                              </a:rPr>
                              <m:t>𝜕</m:t>
                            </m:r>
                            <m:r>
                              <a:rPr lang="zh-CN" altLang="en-US" sz="2200">
                                <a:latin typeface="Cambria Math"/>
                              </a:rPr>
                              <m:t>(</m:t>
                            </m:r>
                            <m:sSub>
                              <m:sSubPr>
                                <m:ctrlPr>
                                  <a:rPr lang="zh-CN" altLang="en-US" sz="2200" i="1">
                                    <a:latin typeface="Cambria Math"/>
                                  </a:rPr>
                                </m:ctrlPr>
                              </m:sSubPr>
                              <m:e>
                                <m:r>
                                  <a:rPr lang="zh-CN" altLang="en-US" sz="2200" i="1">
                                    <a:latin typeface="Cambria Math"/>
                                  </a:rPr>
                                  <m:t>𝑞</m:t>
                                </m:r>
                              </m:e>
                              <m:sub>
                                <m:r>
                                  <a:rPr lang="zh-CN" altLang="en-US" sz="2200">
                                    <a:latin typeface="Cambria Math"/>
                                  </a:rPr>
                                  <m:t>1</m:t>
                                </m:r>
                              </m:sub>
                            </m:sSub>
                            <m:r>
                              <a:rPr lang="zh-CN" altLang="en-US" sz="2200">
                                <a:latin typeface="Cambria Math"/>
                              </a:rPr>
                              <m:t>∗+</m:t>
                            </m:r>
                            <m:sSub>
                              <m:sSubPr>
                                <m:ctrlPr>
                                  <a:rPr lang="zh-CN" altLang="en-US" sz="2200" i="1">
                                    <a:latin typeface="Cambria Math"/>
                                  </a:rPr>
                                </m:ctrlPr>
                              </m:sSubPr>
                              <m:e>
                                <m:r>
                                  <a:rPr lang="zh-CN" altLang="en-US" sz="2200" i="1">
                                    <a:latin typeface="Cambria Math"/>
                                  </a:rPr>
                                  <m:t>𝑞</m:t>
                                </m:r>
                              </m:e>
                              <m:sub>
                                <m:r>
                                  <a:rPr lang="zh-CN" altLang="en-US" sz="2200">
                                    <a:latin typeface="Cambria Math"/>
                                  </a:rPr>
                                  <m:t>2</m:t>
                                </m:r>
                              </m:sub>
                            </m:sSub>
                            <m:r>
                              <a:rPr lang="zh-CN" altLang="en-US" sz="2200">
                                <a:latin typeface="Cambria Math"/>
                              </a:rPr>
                              <m:t>∗</m:t>
                            </m:r>
                          </m:e>
                        </m:d>
                      </m:num>
                      <m:den>
                        <m:r>
                          <a:rPr lang="zh-CN" altLang="en-US" sz="2200">
                            <a:latin typeface="Cambria Math"/>
                          </a:rPr>
                          <m:t>𝜕</m:t>
                        </m:r>
                        <m:r>
                          <a:rPr lang="zh-CN" altLang="en-US" sz="2200" i="1">
                            <a:latin typeface="Cambria Math"/>
                          </a:rPr>
                          <m:t>𝜃</m:t>
                        </m:r>
                      </m:den>
                    </m:f>
                    <m:r>
                      <a:rPr lang="zh-CN" altLang="en-US" sz="2200">
                        <a:latin typeface="Cambria Math"/>
                      </a:rPr>
                      <m:t>&lt;0</m:t>
                    </m:r>
                  </m:oMath>
                </a14:m>
                <a:r>
                  <a:rPr lang="en-US" altLang="zh-CN" sz="2200" dirty="0" smtClean="0">
                    <a:latin typeface="Times New Roman" panose="02020603050405020304" pitchFamily="18" charset="0"/>
                    <a:cs typeface="Times New Roman" panose="02020603050405020304" pitchFamily="18" charset="0"/>
                  </a:rPr>
                  <a:t>.</a:t>
                </a:r>
              </a:p>
              <a:p>
                <a:pPr algn="just" eaLnBrk="1" hangingPunct="1">
                  <a:lnSpc>
                    <a:spcPct val="100000"/>
                  </a:lnSpc>
                  <a:spcBef>
                    <a:spcPts val="600"/>
                  </a:spcBef>
                </a:pPr>
                <a:r>
                  <a:rPr lang="en-US" altLang="zh-CN" sz="2200" dirty="0">
                    <a:latin typeface="Times New Roman" panose="02020603050405020304" pitchFamily="18" charset="0"/>
                    <a:cs typeface="Times New Roman" panose="02020603050405020304" pitchFamily="18" charset="0"/>
                  </a:rPr>
                  <a:t>Secondly, an increase in the degree of network externalities increases both firms’ outputs and the total output, and the difference in output between two firms increases too; that is, </a:t>
                </a:r>
                <a14:m>
                  <m:oMath xmlns:m="http://schemas.openxmlformats.org/officeDocument/2006/math">
                    <m:f>
                      <m:fPr>
                        <m:ctrlPr>
                          <a:rPr lang="zh-CN" altLang="en-US" sz="2200" i="1">
                            <a:latin typeface="Cambria Math"/>
                          </a:rPr>
                        </m:ctrlPr>
                      </m:fPr>
                      <m:num>
                        <m:r>
                          <a:rPr lang="zh-CN" altLang="en-US" sz="2200">
                            <a:latin typeface="Cambria Math"/>
                          </a:rPr>
                          <m:t>𝜕</m:t>
                        </m:r>
                        <m:sSub>
                          <m:sSubPr>
                            <m:ctrlPr>
                              <a:rPr lang="zh-CN" altLang="en-US" sz="2200" i="1">
                                <a:latin typeface="Cambria Math"/>
                              </a:rPr>
                            </m:ctrlPr>
                          </m:sSubPr>
                          <m:e>
                            <m:r>
                              <a:rPr lang="zh-CN" altLang="en-US" sz="2200" i="1">
                                <a:latin typeface="Cambria Math"/>
                              </a:rPr>
                              <m:t>𝑞</m:t>
                            </m:r>
                          </m:e>
                          <m:sub>
                            <m:r>
                              <a:rPr lang="zh-CN" altLang="en-US" sz="2200">
                                <a:latin typeface="Cambria Math"/>
                              </a:rPr>
                              <m:t>1</m:t>
                            </m:r>
                          </m:sub>
                        </m:sSub>
                        <m:r>
                          <a:rPr lang="zh-CN" altLang="en-US" sz="2200">
                            <a:latin typeface="Cambria Math"/>
                          </a:rPr>
                          <m:t>∗</m:t>
                        </m:r>
                      </m:num>
                      <m:den>
                        <m:r>
                          <a:rPr lang="zh-CN" altLang="en-US" sz="2200">
                            <a:latin typeface="Cambria Math"/>
                          </a:rPr>
                          <m:t>𝜕</m:t>
                        </m:r>
                        <m:r>
                          <a:rPr lang="zh-CN" altLang="en-US" sz="2200" i="1">
                            <a:latin typeface="Cambria Math"/>
                          </a:rPr>
                          <m:t>𝑛</m:t>
                        </m:r>
                      </m:den>
                    </m:f>
                    <m:r>
                      <a:rPr lang="zh-CN" altLang="en-US" sz="2200">
                        <a:latin typeface="Cambria Math"/>
                      </a:rPr>
                      <m:t>&gt;</m:t>
                    </m:r>
                    <m:f>
                      <m:fPr>
                        <m:ctrlPr>
                          <a:rPr lang="zh-CN" altLang="en-US" sz="2200" i="1">
                            <a:latin typeface="Cambria Math"/>
                          </a:rPr>
                        </m:ctrlPr>
                      </m:fPr>
                      <m:num>
                        <m:r>
                          <a:rPr lang="zh-CN" altLang="en-US" sz="2200">
                            <a:latin typeface="Cambria Math"/>
                          </a:rPr>
                          <m:t>𝜕</m:t>
                        </m:r>
                        <m:sSub>
                          <m:sSubPr>
                            <m:ctrlPr>
                              <a:rPr lang="zh-CN" altLang="en-US" sz="2200" i="1">
                                <a:latin typeface="Cambria Math"/>
                              </a:rPr>
                            </m:ctrlPr>
                          </m:sSubPr>
                          <m:e>
                            <m:r>
                              <a:rPr lang="zh-CN" altLang="en-US" sz="2200" i="1">
                                <a:latin typeface="Cambria Math"/>
                              </a:rPr>
                              <m:t>𝑞</m:t>
                            </m:r>
                          </m:e>
                          <m:sub>
                            <m:r>
                              <a:rPr lang="zh-CN" altLang="en-US" sz="2200">
                                <a:latin typeface="Cambria Math"/>
                              </a:rPr>
                              <m:t>2</m:t>
                            </m:r>
                          </m:sub>
                        </m:sSub>
                        <m:r>
                          <a:rPr lang="zh-CN" altLang="en-US" sz="2200">
                            <a:latin typeface="Cambria Math"/>
                          </a:rPr>
                          <m:t>∗</m:t>
                        </m:r>
                      </m:num>
                      <m:den>
                        <m:r>
                          <a:rPr lang="zh-CN" altLang="en-US" sz="2200">
                            <a:latin typeface="Cambria Math"/>
                          </a:rPr>
                          <m:t>𝜕</m:t>
                        </m:r>
                        <m:r>
                          <a:rPr lang="zh-CN" altLang="en-US" sz="2200" i="1">
                            <a:latin typeface="Cambria Math"/>
                          </a:rPr>
                          <m:t>𝑛</m:t>
                        </m:r>
                      </m:den>
                    </m:f>
                    <m:r>
                      <a:rPr lang="zh-CN" altLang="en-US" sz="2200">
                        <a:latin typeface="Cambria Math"/>
                      </a:rPr>
                      <m:t>&gt;0</m:t>
                    </m:r>
                  </m:oMath>
                </a14:m>
                <a:r>
                  <a:rPr lang="en-US" altLang="zh-CN" sz="2200" dirty="0" smtClean="0">
                    <a:latin typeface="Times New Roman" panose="02020603050405020304" pitchFamily="18" charset="0"/>
                    <a:cs typeface="Times New Roman" panose="02020603050405020304" pitchFamily="18" charset="0"/>
                  </a:rPr>
                  <a:t>.</a:t>
                </a:r>
              </a:p>
              <a:p>
                <a:pPr algn="just" eaLnBrk="1" hangingPunct="1">
                  <a:lnSpc>
                    <a:spcPct val="100000"/>
                  </a:lnSpc>
                  <a:spcBef>
                    <a:spcPts val="600"/>
                  </a:spcBef>
                </a:pPr>
                <a:r>
                  <a:rPr lang="en-US" altLang="zh-CN" sz="2200" dirty="0">
                    <a:latin typeface="Times New Roman" panose="02020603050405020304" pitchFamily="18" charset="0"/>
                    <a:cs typeface="Times New Roman" panose="02020603050405020304" pitchFamily="18" charset="0"/>
                  </a:rPr>
                  <a:t>Finally, an increase in heterogeneity of the differentiated goods raises the public firm’s output, the total output and the difference in output between the firms. But, the impact on private firm is ambiguous: if privatization degree and network externalities are small, private firm’s outputs will increase in heterogeneity of the differentiated goods when</a:t>
                </a:r>
                <a:r>
                  <a:rPr lang="en-US" altLang="zh-CN" sz="2200" dirty="0" smtClean="0">
                    <a:latin typeface="Times New Roman" panose="02020603050405020304" pitchFamily="18" charset="0"/>
                    <a:cs typeface="Times New Roman" panose="02020603050405020304" pitchFamily="18" charset="0"/>
                  </a:rPr>
                  <a:t> </a:t>
                </a:r>
                <a14:m>
                  <m:oMath xmlns:m="http://schemas.openxmlformats.org/officeDocument/2006/math">
                    <m:r>
                      <a:rPr lang="zh-CN" altLang="en-US" sz="2200" i="1">
                        <a:latin typeface="Cambria Math"/>
                      </a:rPr>
                      <m:t>𝛾</m:t>
                    </m:r>
                  </m:oMath>
                </a14:m>
                <a:r>
                  <a:rPr lang="en-US" altLang="zh-CN" sz="2200" dirty="0" smtClean="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is small</a:t>
                </a:r>
                <a:r>
                  <a:rPr lang="en-US" altLang="zh-CN" sz="2200" i="1"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and</a:t>
                </a:r>
                <a:r>
                  <a:rPr lang="en-US" altLang="zh-CN" sz="2200" i="1"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will</a:t>
                </a:r>
                <a:r>
                  <a:rPr lang="en-US" altLang="zh-CN" sz="2200" i="1"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decrease when</a:t>
                </a:r>
                <a:r>
                  <a:rPr lang="en-US" altLang="zh-CN" sz="2200" dirty="0" smtClean="0">
                    <a:latin typeface="Times New Roman" panose="02020603050405020304" pitchFamily="18" charset="0"/>
                    <a:cs typeface="Times New Roman" panose="02020603050405020304" pitchFamily="18" charset="0"/>
                  </a:rPr>
                  <a:t> </a:t>
                </a:r>
                <a14:m>
                  <m:oMath xmlns:m="http://schemas.openxmlformats.org/officeDocument/2006/math">
                    <m:r>
                      <a:rPr lang="zh-CN" altLang="en-US" sz="2200" i="1">
                        <a:latin typeface="Cambria Math"/>
                      </a:rPr>
                      <m:t>𝛾</m:t>
                    </m:r>
                  </m:oMath>
                </a14:m>
                <a:r>
                  <a:rPr lang="en-US" altLang="zh-CN" sz="2200" dirty="0" smtClean="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is large; otherwise, an increase in heterogeneity of the differentiated goods increases the private firm’s output</a:t>
                </a:r>
                <a:r>
                  <a:rPr lang="en-US" altLang="zh-CN" sz="22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zh-CN" altLang="en-US" sz="2200" i="1">
                            <a:latin typeface="Cambria Math"/>
                          </a:rPr>
                        </m:ctrlPr>
                      </m:fPr>
                      <m:num>
                        <m:r>
                          <a:rPr lang="zh-CN" altLang="en-US" sz="2200">
                            <a:latin typeface="Cambria Math"/>
                          </a:rPr>
                          <m:t>𝜕</m:t>
                        </m:r>
                        <m:sSub>
                          <m:sSubPr>
                            <m:ctrlPr>
                              <a:rPr lang="zh-CN" altLang="en-US" sz="2200" i="1">
                                <a:latin typeface="Cambria Math"/>
                              </a:rPr>
                            </m:ctrlPr>
                          </m:sSubPr>
                          <m:e>
                            <m:r>
                              <a:rPr lang="zh-CN" altLang="en-US" sz="2200" i="1">
                                <a:latin typeface="Cambria Math"/>
                              </a:rPr>
                              <m:t>𝑞</m:t>
                            </m:r>
                          </m:e>
                          <m:sub>
                            <m:r>
                              <a:rPr lang="zh-CN" altLang="en-US" sz="2200">
                                <a:latin typeface="Cambria Math"/>
                              </a:rPr>
                              <m:t>2</m:t>
                            </m:r>
                          </m:sub>
                        </m:sSub>
                        <m:r>
                          <a:rPr lang="zh-CN" altLang="en-US" sz="2200">
                            <a:latin typeface="Cambria Math"/>
                          </a:rPr>
                          <m:t>∗</m:t>
                        </m:r>
                      </m:num>
                      <m:den>
                        <m:r>
                          <a:rPr lang="zh-CN" altLang="en-US" sz="2200">
                            <a:latin typeface="Cambria Math"/>
                          </a:rPr>
                          <m:t>𝜕</m:t>
                        </m:r>
                        <m:r>
                          <a:rPr lang="zh-CN" altLang="en-US" sz="2200" i="1">
                            <a:latin typeface="Cambria Math"/>
                          </a:rPr>
                          <m:t>𝛾</m:t>
                        </m:r>
                      </m:den>
                    </m:f>
                    <m:r>
                      <a:rPr lang="zh-CN" altLang="en-US" sz="2200">
                        <a:latin typeface="Cambria Math"/>
                      </a:rPr>
                      <m:t>&gt;0</m:t>
                    </m:r>
                  </m:oMath>
                </a14:m>
                <a:r>
                  <a:rPr lang="en-US" altLang="zh-CN" sz="2200" dirty="0" smtClean="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a:t>
                </a:r>
                <a:endParaRPr lang="zh-CN" altLang="en-US" sz="2200" dirty="0">
                  <a:solidFill>
                    <a:srgbClr val="6D6D6D"/>
                  </a:solidFill>
                  <a:latin typeface="Times New Roman" pitchFamily="18" charset="0"/>
                  <a:ea typeface="微软雅黑" pitchFamily="34" charset="-122"/>
                  <a:cs typeface="Times New Roman" panose="02020603050405020304" pitchFamily="18" charset="0"/>
                </a:endParaRPr>
              </a:p>
            </p:txBody>
          </p:sp>
        </mc:Choice>
        <mc:Fallback xmlns="">
          <p:sp>
            <p:nvSpPr>
              <p:cNvPr id="6" name="文本框 47"/>
              <p:cNvSpPr txBox="1">
                <a:spLocks noRot="1" noChangeAspect="1" noMove="1" noResize="1" noEditPoints="1" noAdjustHandles="1" noChangeArrowheads="1" noChangeShapeType="1" noTextEdit="1"/>
              </p:cNvSpPr>
              <p:nvPr/>
            </p:nvSpPr>
            <p:spPr bwMode="auto">
              <a:xfrm>
                <a:off x="0" y="1204819"/>
                <a:ext cx="12192000" cy="4340225"/>
              </a:xfrm>
              <a:prstGeom prst="rect">
                <a:avLst/>
              </a:prstGeom>
              <a:blipFill rotWithShape="1">
                <a:blip r:embed="rId2"/>
                <a:stretch>
                  <a:fillRect l="-550" t="-843" r="-650" b="-814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3722812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4"/>
          <p:cNvSpPr>
            <a:spLocks noChangeArrowheads="1"/>
          </p:cNvSpPr>
          <p:nvPr/>
        </p:nvSpPr>
        <p:spPr bwMode="auto">
          <a:xfrm>
            <a:off x="0" y="0"/>
            <a:ext cx="12192000" cy="663575"/>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13315" name="矩形 5"/>
          <p:cNvSpPr>
            <a:spLocks noChangeArrowheads="1"/>
          </p:cNvSpPr>
          <p:nvPr/>
        </p:nvSpPr>
        <p:spPr bwMode="auto">
          <a:xfrm>
            <a:off x="0" y="5773738"/>
            <a:ext cx="12192000" cy="1084262"/>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13316" name="文本框 1"/>
          <p:cNvSpPr txBox="1">
            <a:spLocks noChangeArrowheads="1"/>
          </p:cNvSpPr>
          <p:nvPr/>
        </p:nvSpPr>
        <p:spPr bwMode="auto">
          <a:xfrm>
            <a:off x="2068513" y="844550"/>
            <a:ext cx="80549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a:lnSpc>
                <a:spcPct val="100000"/>
              </a:lnSpc>
              <a:spcBef>
                <a:spcPct val="0"/>
              </a:spcBef>
              <a:buFont typeface="Arial" pitchFamily="34" charset="0"/>
              <a:buNone/>
            </a:pPr>
            <a:r>
              <a:rPr lang="en-US" altLang="zh-CN" sz="4400" dirty="0" err="1"/>
              <a:t>Cournot</a:t>
            </a:r>
            <a:r>
              <a:rPr lang="en-US" altLang="zh-CN" sz="4400" dirty="0"/>
              <a:t> competition (</a:t>
            </a:r>
            <a:r>
              <a:rPr lang="en-US" altLang="zh-CN" sz="4400" dirty="0" smtClean="0"/>
              <a:t>III</a:t>
            </a:r>
            <a:r>
              <a:rPr lang="en-US" altLang="zh-CN" sz="4400" dirty="0"/>
              <a:t>)</a:t>
            </a:r>
            <a:endParaRPr lang="zh-CN" altLang="en-US" sz="1800" dirty="0">
              <a:latin typeface="华文琥珀" pitchFamily="2" charset="-122"/>
              <a:ea typeface="华文琥珀" pitchFamily="2" charset="-122"/>
            </a:endParaRPr>
          </a:p>
        </p:txBody>
      </p:sp>
      <mc:AlternateContent xmlns:mc="http://schemas.openxmlformats.org/markup-compatibility/2006">
        <mc:Choice xmlns:a14="http://schemas.microsoft.com/office/drawing/2010/main" Requires="a14">
          <p:sp>
            <p:nvSpPr>
              <p:cNvPr id="6" name="内容占位符 2"/>
              <p:cNvSpPr txBox="1">
                <a:spLocks/>
              </p:cNvSpPr>
              <p:nvPr/>
            </p:nvSpPr>
            <p:spPr>
              <a:xfrm>
                <a:off x="25903" y="1445271"/>
                <a:ext cx="11866848" cy="4328467"/>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smtClean="0">
                    <a:latin typeface="Times New Roman" panose="02020603050405020304" pitchFamily="18" charset="0"/>
                    <a:cs typeface="Times New Roman" panose="02020603050405020304" pitchFamily="18" charset="0"/>
                  </a:rPr>
                  <a:t>We then explore the decision on optimal privatization policy in stage 1. The government chooses to maximize social welfare. We find the optimal privatization policy to be</a:t>
                </a:r>
              </a:p>
              <a:p>
                <a:pPr marL="0" indent="0" algn="ctr">
                  <a:buNone/>
                </a:pPr>
                <a14:m>
                  <m:oMathPara xmlns:m="http://schemas.openxmlformats.org/officeDocument/2006/math">
                    <m:oMathParaPr>
                      <m:jc m:val="centerGroup"/>
                    </m:oMathParaPr>
                    <m:oMath xmlns:m="http://schemas.openxmlformats.org/officeDocument/2006/math">
                      <m:sSup>
                        <m:sSupPr>
                          <m:ctrlPr>
                            <a:rPr lang="en-US" altLang="zh-CN" sz="2400" i="1" smtClean="0">
                              <a:latin typeface="Cambria Math"/>
                            </a:rPr>
                          </m:ctrlPr>
                        </m:sSupPr>
                        <m:e>
                          <m:r>
                            <a:rPr lang="zh-CN" altLang="en-US" sz="2400" i="1" smtClean="0">
                              <a:latin typeface="Cambria Math"/>
                            </a:rPr>
                            <m:t>𝜃</m:t>
                          </m:r>
                        </m:e>
                        <m:sup>
                          <m:r>
                            <a:rPr lang="en-US" altLang="zh-CN" sz="2400" b="0" i="1" smtClean="0">
                              <a:latin typeface="Cambria Math"/>
                            </a:rPr>
                            <m:t>∗</m:t>
                          </m:r>
                        </m:sup>
                      </m:sSup>
                      <m:r>
                        <a:rPr lang="zh-CN" altLang="en-US" sz="2400">
                          <a:latin typeface="Cambria Math"/>
                        </a:rPr>
                        <m:t>=</m:t>
                      </m:r>
                      <m:f>
                        <m:fPr>
                          <m:ctrlPr>
                            <a:rPr lang="zh-CN" altLang="en-US" sz="2400" i="1">
                              <a:latin typeface="Cambria Math"/>
                            </a:rPr>
                          </m:ctrlPr>
                        </m:fPr>
                        <m:num>
                          <m:d>
                            <m:dPr>
                              <m:endChr m:val=""/>
                              <m:ctrlPr>
                                <a:rPr lang="zh-CN" altLang="en-US" sz="2400" i="1">
                                  <a:latin typeface="Cambria Math"/>
                                </a:rPr>
                              </m:ctrlPr>
                            </m:dPr>
                            <m:e>
                              <m:r>
                                <a:rPr lang="zh-CN" altLang="en-US" sz="2400">
                                  <a:latin typeface="Cambria Math"/>
                                </a:rPr>
                                <m:t>1−</m:t>
                              </m:r>
                              <m:r>
                                <a:rPr lang="zh-CN" altLang="en-US" sz="2400" i="1">
                                  <a:latin typeface="Cambria Math"/>
                                </a:rPr>
                                <m:t>𝑛</m:t>
                              </m:r>
                              <m:r>
                                <a:rPr lang="zh-CN" altLang="en-US" sz="2400">
                                  <a:latin typeface="Cambria Math"/>
                                </a:rPr>
                                <m:t>)(2−</m:t>
                              </m:r>
                              <m:r>
                                <a:rPr lang="zh-CN" altLang="en-US" sz="2400" i="1">
                                  <a:latin typeface="Cambria Math"/>
                                </a:rPr>
                                <m:t>𝑛</m:t>
                              </m:r>
                              <m:r>
                                <a:rPr lang="zh-CN" altLang="en-US" sz="2400">
                                  <a:latin typeface="Cambria Math"/>
                                </a:rPr>
                                <m:t>+</m:t>
                              </m:r>
                              <m:r>
                                <a:rPr lang="zh-CN" altLang="en-US" sz="2400" i="1">
                                  <a:latin typeface="Cambria Math"/>
                                </a:rPr>
                                <m:t>𝛾</m:t>
                              </m:r>
                              <m:r>
                                <a:rPr lang="zh-CN" altLang="en-US" sz="2400">
                                  <a:latin typeface="Cambria Math"/>
                                </a:rPr>
                                <m:t>)(1−</m:t>
                              </m:r>
                              <m:r>
                                <a:rPr lang="zh-CN" altLang="en-US" sz="2400" i="1">
                                  <a:latin typeface="Cambria Math"/>
                                </a:rPr>
                                <m:t>𝛾</m:t>
                              </m:r>
                              <m:r>
                                <a:rPr lang="zh-CN" altLang="en-US" sz="2400">
                                  <a:latin typeface="Cambria Math"/>
                                </a:rPr>
                                <m:t>)</m:t>
                              </m:r>
                              <m:r>
                                <a:rPr lang="zh-CN" altLang="en-US" sz="2400" i="1">
                                  <a:latin typeface="Cambria Math"/>
                                </a:rPr>
                                <m:t>𝛾</m:t>
                              </m:r>
                            </m:e>
                          </m:d>
                        </m:num>
                        <m:den>
                          <m:d>
                            <m:dPr>
                              <m:begChr m:val=""/>
                              <m:ctrlPr>
                                <a:rPr lang="zh-CN" altLang="en-US" sz="2400" i="1">
                                  <a:latin typeface="Cambria Math"/>
                                </a:rPr>
                              </m:ctrlPr>
                            </m:dPr>
                            <m:e>
                              <m:r>
                                <a:rPr lang="zh-CN" altLang="en-US" sz="2400">
                                  <a:latin typeface="Cambria Math"/>
                                </a:rPr>
                                <m:t>9+</m:t>
                              </m:r>
                              <m:sSup>
                                <m:sSupPr>
                                  <m:ctrlPr>
                                    <a:rPr lang="zh-CN" altLang="en-US" sz="2400" i="1">
                                      <a:latin typeface="Cambria Math"/>
                                    </a:rPr>
                                  </m:ctrlPr>
                                </m:sSupPr>
                                <m:e>
                                  <m:r>
                                    <a:rPr lang="zh-CN" altLang="en-US" sz="2400" i="1">
                                      <a:latin typeface="Cambria Math"/>
                                    </a:rPr>
                                    <m:t>𝑛</m:t>
                                  </m:r>
                                </m:e>
                                <m:sup>
                                  <m:r>
                                    <a:rPr lang="zh-CN" altLang="en-US" sz="2400">
                                      <a:latin typeface="Cambria Math"/>
                                    </a:rPr>
                                    <m:t>2</m:t>
                                  </m:r>
                                </m:sup>
                              </m:sSup>
                              <m:r>
                                <a:rPr lang="zh-CN" altLang="en-US" sz="2400">
                                  <a:latin typeface="Cambria Math"/>
                                </a:rPr>
                                <m:t>(1−</m:t>
                              </m:r>
                              <m:r>
                                <a:rPr lang="zh-CN" altLang="en-US" sz="2400" i="1">
                                  <a:latin typeface="Cambria Math"/>
                                </a:rPr>
                                <m:t>𝛾</m:t>
                              </m:r>
                              <m:r>
                                <a:rPr lang="zh-CN" altLang="en-US" sz="2400">
                                  <a:latin typeface="Cambria Math"/>
                                </a:rPr>
                                <m:t>)−4</m:t>
                              </m:r>
                              <m:r>
                                <a:rPr lang="zh-CN" altLang="en-US" sz="2400" i="1">
                                  <a:latin typeface="Cambria Math"/>
                                </a:rPr>
                                <m:t>𝛾</m:t>
                              </m:r>
                              <m:r>
                                <a:rPr lang="zh-CN" altLang="en-US" sz="2400">
                                  <a:latin typeface="Cambria Math"/>
                                </a:rPr>
                                <m:t>−6</m:t>
                              </m:r>
                              <m:sSup>
                                <m:sSupPr>
                                  <m:ctrlPr>
                                    <a:rPr lang="zh-CN" altLang="en-US" sz="2400" i="1">
                                      <a:latin typeface="Cambria Math"/>
                                    </a:rPr>
                                  </m:ctrlPr>
                                </m:sSupPr>
                                <m:e>
                                  <m:r>
                                    <a:rPr lang="zh-CN" altLang="en-US" sz="2400" i="1">
                                      <a:latin typeface="Cambria Math"/>
                                    </a:rPr>
                                    <m:t>𝛾</m:t>
                                  </m:r>
                                </m:e>
                                <m:sup>
                                  <m:r>
                                    <a:rPr lang="zh-CN" altLang="en-US" sz="2400">
                                      <a:latin typeface="Cambria Math"/>
                                    </a:rPr>
                                    <m:t>2</m:t>
                                  </m:r>
                                </m:sup>
                              </m:sSup>
                              <m:r>
                                <a:rPr lang="zh-CN" altLang="en-US" sz="2400">
                                  <a:latin typeface="Cambria Math"/>
                                </a:rPr>
                                <m:t>+</m:t>
                              </m:r>
                              <m:sSup>
                                <m:sSupPr>
                                  <m:ctrlPr>
                                    <a:rPr lang="zh-CN" altLang="en-US" sz="2400" i="1">
                                      <a:latin typeface="Cambria Math"/>
                                    </a:rPr>
                                  </m:ctrlPr>
                                </m:sSupPr>
                                <m:e>
                                  <m:r>
                                    <a:rPr lang="zh-CN" altLang="en-US" sz="2400" i="1">
                                      <a:latin typeface="Cambria Math"/>
                                    </a:rPr>
                                    <m:t>𝛾</m:t>
                                  </m:r>
                                </m:e>
                                <m:sup>
                                  <m:r>
                                    <a:rPr lang="zh-CN" altLang="en-US" sz="2400">
                                      <a:latin typeface="Cambria Math"/>
                                    </a:rPr>
                                    <m:t>3</m:t>
                                  </m:r>
                                </m:sup>
                              </m:sSup>
                              <m:r>
                                <a:rPr lang="zh-CN" altLang="en-US" sz="2400">
                                  <a:latin typeface="Cambria Math"/>
                                </a:rPr>
                                <m:t>+</m:t>
                              </m:r>
                              <m:sSup>
                                <m:sSupPr>
                                  <m:ctrlPr>
                                    <a:rPr lang="zh-CN" altLang="en-US" sz="2400" i="1">
                                      <a:latin typeface="Cambria Math"/>
                                    </a:rPr>
                                  </m:ctrlPr>
                                </m:sSupPr>
                                <m:e>
                                  <m:r>
                                    <a:rPr lang="zh-CN" altLang="en-US" sz="2400" i="1">
                                      <a:latin typeface="Cambria Math"/>
                                    </a:rPr>
                                    <m:t>𝛾</m:t>
                                  </m:r>
                                </m:e>
                                <m:sup>
                                  <m:r>
                                    <a:rPr lang="zh-CN" altLang="en-US" sz="2400">
                                      <a:latin typeface="Cambria Math"/>
                                    </a:rPr>
                                    <m:t>4</m:t>
                                  </m:r>
                                </m:sup>
                              </m:sSup>
                              <m:r>
                                <a:rPr lang="zh-CN" altLang="en-US" sz="2400">
                                  <a:latin typeface="Cambria Math"/>
                                </a:rPr>
                                <m:t>−</m:t>
                              </m:r>
                              <m:r>
                                <a:rPr lang="zh-CN" altLang="en-US" sz="2400" i="1">
                                  <a:latin typeface="Cambria Math"/>
                                </a:rPr>
                                <m:t>𝑛</m:t>
                              </m:r>
                              <m:r>
                                <a:rPr lang="zh-CN" altLang="en-US" sz="2400">
                                  <a:latin typeface="Cambria Math"/>
                                </a:rPr>
                                <m:t>(6−5</m:t>
                              </m:r>
                              <m:r>
                                <a:rPr lang="zh-CN" altLang="en-US" sz="2400" i="1">
                                  <a:latin typeface="Cambria Math"/>
                                </a:rPr>
                                <m:t>𝛾</m:t>
                              </m:r>
                              <m:r>
                                <a:rPr lang="zh-CN" altLang="en-US" sz="2400">
                                  <a:latin typeface="Cambria Math"/>
                                </a:rPr>
                                <m:t>−2</m:t>
                              </m:r>
                              <m:sSup>
                                <m:sSupPr>
                                  <m:ctrlPr>
                                    <a:rPr lang="zh-CN" altLang="en-US" sz="2400" i="1">
                                      <a:latin typeface="Cambria Math"/>
                                    </a:rPr>
                                  </m:ctrlPr>
                                </m:sSupPr>
                                <m:e>
                                  <m:r>
                                    <a:rPr lang="zh-CN" altLang="en-US" sz="2400" i="1">
                                      <a:latin typeface="Cambria Math"/>
                                    </a:rPr>
                                    <m:t>𝛾</m:t>
                                  </m:r>
                                </m:e>
                                <m:sup>
                                  <m:r>
                                    <a:rPr lang="zh-CN" altLang="en-US" sz="2400">
                                      <a:latin typeface="Cambria Math"/>
                                    </a:rPr>
                                    <m:t>2</m:t>
                                  </m:r>
                                </m:sup>
                              </m:sSup>
                              <m:r>
                                <a:rPr lang="zh-CN" altLang="en-US" sz="2400">
                                  <a:latin typeface="Cambria Math"/>
                                </a:rPr>
                                <m:t>+</m:t>
                              </m:r>
                              <m:sSup>
                                <m:sSupPr>
                                  <m:ctrlPr>
                                    <a:rPr lang="zh-CN" altLang="en-US" sz="2400" i="1">
                                      <a:latin typeface="Cambria Math"/>
                                    </a:rPr>
                                  </m:ctrlPr>
                                </m:sSupPr>
                                <m:e>
                                  <m:r>
                                    <a:rPr lang="zh-CN" altLang="en-US" sz="2400" i="1">
                                      <a:latin typeface="Cambria Math"/>
                                    </a:rPr>
                                    <m:t>𝛾</m:t>
                                  </m:r>
                                </m:e>
                                <m:sup>
                                  <m:r>
                                    <a:rPr lang="zh-CN" altLang="en-US" sz="2400">
                                      <a:latin typeface="Cambria Math"/>
                                    </a:rPr>
                                    <m:t>3</m:t>
                                  </m:r>
                                </m:sup>
                              </m:sSup>
                            </m:e>
                          </m:d>
                        </m:den>
                      </m:f>
                      <m:d>
                        <m:dPr>
                          <m:begChr m:val=""/>
                          <m:ctrlPr>
                            <a:rPr lang="zh-CN" altLang="en-US" sz="2400" i="1">
                              <a:latin typeface="Cambria Math"/>
                            </a:rPr>
                          </m:ctrlPr>
                        </m:dPr>
                        <m:e>
                          <m:r>
                            <a:rPr lang="zh-CN" altLang="en-US" sz="2400">
                              <a:latin typeface="Cambria Math"/>
                            </a:rPr>
                            <m:t>∈[0,1</m:t>
                          </m:r>
                        </m:e>
                      </m:d>
                    </m:oMath>
                  </m:oMathPara>
                </a14:m>
                <a:endParaRPr lang="en-US" altLang="zh-CN" sz="2400" b="1" dirty="0" smtClean="0"/>
              </a:p>
              <a:p>
                <a:pPr marL="0" indent="0" algn="ctr">
                  <a:buNone/>
                </a:pPr>
                <a:endParaRPr lang="en-US" altLang="zh-CN" sz="2400" b="1" dirty="0" smtClean="0"/>
              </a:p>
              <a:p>
                <a:r>
                  <a:rPr lang="en-US" altLang="zh-CN" sz="2400" b="1" dirty="0" smtClean="0">
                    <a:latin typeface="Times New Roman" panose="02020603050405020304" pitchFamily="18" charset="0"/>
                    <a:cs typeface="Times New Roman" panose="02020603050405020304" pitchFamily="18" charset="0"/>
                  </a:rPr>
                  <a:t>Lemma </a:t>
                </a:r>
                <a:r>
                  <a:rPr lang="en-US" altLang="zh-CN" sz="2400" b="1" dirty="0">
                    <a:latin typeface="Times New Roman" panose="02020603050405020304" pitchFamily="18" charset="0"/>
                    <a:cs typeface="Times New Roman" panose="02020603050405020304" pitchFamily="18" charset="0"/>
                  </a:rPr>
                  <a:t>1. </a:t>
                </a:r>
                <a:r>
                  <a:rPr lang="en-US" altLang="zh-CN" sz="2400" dirty="0">
                    <a:latin typeface="Times New Roman" panose="02020603050405020304" pitchFamily="18" charset="0"/>
                    <a:cs typeface="Times New Roman" panose="02020603050405020304" pitchFamily="18" charset="0"/>
                  </a:rPr>
                  <a:t>When the differentiated products exhibit network externalities and two firms compete in quantities, full nationalization is optimal if the two goods are completely differentiated. If , then the optimal policy for government is partial privatization. </a:t>
                </a:r>
                <a:endParaRPr lang="zh-CN" altLang="zh-CN" sz="2400" dirty="0">
                  <a:latin typeface="Times New Roman" panose="02020603050405020304" pitchFamily="18" charset="0"/>
                  <a:cs typeface="Times New Roman" panose="02020603050405020304" pitchFamily="18" charset="0"/>
                </a:endParaRPr>
              </a:p>
              <a:p>
                <a:pPr marL="546300" indent="-342900">
                  <a:spcBef>
                    <a:spcPts val="1800"/>
                  </a:spcBef>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The optimal privatization policy in our work depends crucially on the scale of network externality and the heterogeneity of the differentiated goods. </a:t>
                </a:r>
                <a:endParaRPr lang="zh-CN" altLang="zh-CN" sz="2400" dirty="0">
                  <a:latin typeface="Times New Roman" panose="02020603050405020304" pitchFamily="18" charset="0"/>
                  <a:cs typeface="Times New Roman" panose="02020603050405020304" pitchFamily="18" charset="0"/>
                </a:endParaRPr>
              </a:p>
            </p:txBody>
          </p:sp>
        </mc:Choice>
        <mc:Fallback>
          <p:sp>
            <p:nvSpPr>
              <p:cNvPr id="6" name="内容占位符 2"/>
              <p:cNvSpPr txBox="1">
                <a:spLocks noRot="1" noChangeAspect="1" noMove="1" noResize="1" noEditPoints="1" noAdjustHandles="1" noChangeArrowheads="1" noChangeShapeType="1" noTextEdit="1"/>
              </p:cNvSpPr>
              <p:nvPr/>
            </p:nvSpPr>
            <p:spPr>
              <a:xfrm>
                <a:off x="25903" y="1445271"/>
                <a:ext cx="11866848" cy="4328467"/>
              </a:xfrm>
              <a:prstGeom prst="rect">
                <a:avLst/>
              </a:prstGeom>
              <a:blipFill rotWithShape="1">
                <a:blip r:embed="rId2"/>
                <a:stretch>
                  <a:fillRect l="-668" t="-1972"/>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4"/>
          <p:cNvSpPr>
            <a:spLocks noChangeArrowheads="1"/>
          </p:cNvSpPr>
          <p:nvPr/>
        </p:nvSpPr>
        <p:spPr bwMode="auto">
          <a:xfrm>
            <a:off x="0" y="0"/>
            <a:ext cx="12192000" cy="663575"/>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14339" name="矩形 5"/>
          <p:cNvSpPr>
            <a:spLocks noChangeArrowheads="1"/>
          </p:cNvSpPr>
          <p:nvPr/>
        </p:nvSpPr>
        <p:spPr bwMode="auto">
          <a:xfrm>
            <a:off x="0" y="5773738"/>
            <a:ext cx="12192000" cy="1084262"/>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14340" name="文本框 1"/>
          <p:cNvSpPr txBox="1">
            <a:spLocks noChangeArrowheads="1"/>
          </p:cNvSpPr>
          <p:nvPr/>
        </p:nvSpPr>
        <p:spPr bwMode="auto">
          <a:xfrm>
            <a:off x="2068513" y="695325"/>
            <a:ext cx="80549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a:lnSpc>
                <a:spcPct val="100000"/>
              </a:lnSpc>
              <a:spcBef>
                <a:spcPct val="0"/>
              </a:spcBef>
              <a:buFont typeface="Arial" pitchFamily="34" charset="0"/>
              <a:buNone/>
            </a:pPr>
            <a:r>
              <a:rPr lang="en-US" altLang="zh-CN" sz="4400"/>
              <a:t>Cournot competition (IV )</a:t>
            </a:r>
            <a:endParaRPr lang="zh-CN" altLang="en-US" sz="1800">
              <a:latin typeface="华文琥珀" pitchFamily="2" charset="-122"/>
              <a:ea typeface="华文琥珀" pitchFamily="2" charset="-122"/>
            </a:endParaRPr>
          </a:p>
        </p:txBody>
      </p:sp>
      <p:sp>
        <p:nvSpPr>
          <p:cNvPr id="5126" name="文本框 47"/>
          <p:cNvSpPr txBox="1">
            <a:spLocks noChangeArrowheads="1"/>
          </p:cNvSpPr>
          <p:nvPr/>
        </p:nvSpPr>
        <p:spPr bwMode="auto">
          <a:xfrm>
            <a:off x="0" y="1325563"/>
            <a:ext cx="12192000"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nSpc>
                <a:spcPct val="90000"/>
              </a:lnSpc>
              <a:spcBef>
                <a:spcPts val="1000"/>
              </a:spcBef>
              <a:buFont typeface="Arial" charset="0"/>
              <a:buChar char="•"/>
              <a:defRPr sz="2800">
                <a:solidFill>
                  <a:schemeClr val="tx1"/>
                </a:solidFill>
                <a:latin typeface="Calibri" pitchFamily="34" charset="0"/>
                <a:ea typeface="宋体" charset="-122"/>
                <a:sym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sym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sym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sym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pPr>
              <a:defRPr/>
            </a:pPr>
            <a:r>
              <a:rPr lang="en-US" altLang="zh-CN" sz="2400" b="1" dirty="0" smtClean="0">
                <a:latin typeface="Times New Roman" panose="02020603050405020304" pitchFamily="18" charset="0"/>
                <a:cs typeface="Times New Roman" panose="02020603050405020304" pitchFamily="18" charset="0"/>
              </a:rPr>
              <a:t>Proposition 1.</a:t>
            </a:r>
            <a:r>
              <a:rPr lang="en-US" altLang="zh-CN" sz="2400" dirty="0" smtClean="0">
                <a:latin typeface="Times New Roman" panose="02020603050405020304" pitchFamily="18" charset="0"/>
                <a:cs typeface="Times New Roman" panose="02020603050405020304" pitchFamily="18" charset="0"/>
              </a:rPr>
              <a:t> Under </a:t>
            </a:r>
            <a:r>
              <a:rPr lang="en-US" altLang="zh-CN" sz="2400" dirty="0" err="1" smtClean="0">
                <a:latin typeface="Times New Roman" panose="02020603050405020304" pitchFamily="18" charset="0"/>
                <a:cs typeface="Times New Roman" panose="02020603050405020304" pitchFamily="18" charset="0"/>
              </a:rPr>
              <a:t>Cournot</a:t>
            </a:r>
            <a:r>
              <a:rPr lang="en-US" altLang="zh-CN" sz="2400" dirty="0" smtClean="0">
                <a:latin typeface="Times New Roman" panose="02020603050405020304" pitchFamily="18" charset="0"/>
                <a:cs typeface="Times New Roman" panose="02020603050405020304" pitchFamily="18" charset="0"/>
              </a:rPr>
              <a:t> competition, </a:t>
            </a:r>
            <a:endParaRPr lang="zh-CN" altLang="zh-CN" sz="2400" dirty="0" smtClean="0">
              <a:latin typeface="Times New Roman" panose="02020603050405020304" pitchFamily="18" charset="0"/>
              <a:cs typeface="Times New Roman" panose="02020603050405020304" pitchFamily="18" charset="0"/>
            </a:endParaRPr>
          </a:p>
          <a:p>
            <a:pPr>
              <a:defRPr/>
            </a:pPr>
            <a:r>
              <a:rPr lang="en-US" altLang="zh-CN" sz="2400" dirty="0" smtClean="0">
                <a:latin typeface="Times New Roman" panose="02020603050405020304" pitchFamily="18" charset="0"/>
                <a:cs typeface="Times New Roman" panose="02020603050405020304" pitchFamily="18" charset="0"/>
              </a:rPr>
              <a:t>(</a:t>
            </a:r>
            <a:r>
              <a:rPr lang="en-US" altLang="zh-CN" sz="2400" dirty="0" err="1" smtClean="0">
                <a:latin typeface="Times New Roman" panose="02020603050405020304" pitchFamily="18" charset="0"/>
                <a:cs typeface="Times New Roman" panose="02020603050405020304" pitchFamily="18" charset="0"/>
              </a:rPr>
              <a:t>i</a:t>
            </a:r>
            <a:r>
              <a:rPr lang="en-US" altLang="zh-CN" sz="2400" dirty="0" smtClean="0">
                <a:latin typeface="Times New Roman" panose="02020603050405020304" pitchFamily="18" charset="0"/>
                <a:cs typeface="Times New Roman" panose="02020603050405020304" pitchFamily="18" charset="0"/>
              </a:rPr>
              <a:t>) When the network effect gets stronger, the government should lower the degree of privatization.</a:t>
            </a:r>
          </a:p>
          <a:p>
            <a:pPr marL="489150" indent="-342900">
              <a:spcBef>
                <a:spcPts val="1800"/>
              </a:spcBef>
              <a:buFont typeface="Wingdings" panose="05000000000000000000" pitchFamily="2" charset="2"/>
              <a:buChar char="Ø"/>
              <a:defRPr/>
            </a:pPr>
            <a:r>
              <a:rPr lang="en-US" altLang="zh-CN" sz="2400" dirty="0" smtClean="0">
                <a:latin typeface="Times New Roman" panose="02020603050405020304" pitchFamily="18" charset="0"/>
                <a:cs typeface="Times New Roman" panose="02020603050405020304" pitchFamily="18" charset="0"/>
              </a:rPr>
              <a:t>The reasoning is straightforward: with a higher network externality, the market scale is expanding and consumer surplus increases faster with output, the government should then lower down the degree of privatization for maintaining a larger output and emphasizing more on social welfare.</a:t>
            </a:r>
            <a:endParaRPr lang="zh-CN" altLang="zh-CN" sz="2400" dirty="0" smtClean="0">
              <a:latin typeface="Times New Roman" panose="02020603050405020304" pitchFamily="18" charset="0"/>
              <a:cs typeface="Times New Roman" panose="02020603050405020304" pitchFamily="18" charset="0"/>
            </a:endParaRPr>
          </a:p>
          <a:p>
            <a:pPr>
              <a:defRPr/>
            </a:pPr>
            <a:endParaRPr lang="zh-CN" altLang="zh-CN"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12" r="3508" b="4372"/>
          <a:stretch/>
        </p:blipFill>
        <p:spPr bwMode="auto">
          <a:xfrm>
            <a:off x="866169" y="3160462"/>
            <a:ext cx="3185905" cy="2810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8" name="矩形 4"/>
          <p:cNvSpPr>
            <a:spLocks noChangeArrowheads="1"/>
          </p:cNvSpPr>
          <p:nvPr/>
        </p:nvSpPr>
        <p:spPr bwMode="auto">
          <a:xfrm>
            <a:off x="0" y="0"/>
            <a:ext cx="12192000" cy="663575"/>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14339" name="矩形 5"/>
          <p:cNvSpPr>
            <a:spLocks noChangeArrowheads="1"/>
          </p:cNvSpPr>
          <p:nvPr/>
        </p:nvSpPr>
        <p:spPr bwMode="auto">
          <a:xfrm>
            <a:off x="0" y="5970972"/>
            <a:ext cx="12192000" cy="887028"/>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14340" name="文本框 1"/>
          <p:cNvSpPr txBox="1">
            <a:spLocks noChangeArrowheads="1"/>
          </p:cNvSpPr>
          <p:nvPr/>
        </p:nvSpPr>
        <p:spPr bwMode="auto">
          <a:xfrm>
            <a:off x="2068513" y="543576"/>
            <a:ext cx="80549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a:lnSpc>
                <a:spcPct val="100000"/>
              </a:lnSpc>
              <a:spcBef>
                <a:spcPct val="0"/>
              </a:spcBef>
              <a:buFont typeface="Arial" pitchFamily="34" charset="0"/>
              <a:buNone/>
            </a:pPr>
            <a:r>
              <a:rPr lang="en-US" altLang="zh-CN" sz="4400" dirty="0" err="1"/>
              <a:t>Cournot</a:t>
            </a:r>
            <a:r>
              <a:rPr lang="en-US" altLang="zh-CN" sz="4400" dirty="0"/>
              <a:t> competition </a:t>
            </a:r>
            <a:r>
              <a:rPr lang="en-US" altLang="zh-CN" sz="4400" dirty="0" smtClean="0"/>
              <a:t>(V </a:t>
            </a:r>
            <a:r>
              <a:rPr lang="en-US" altLang="zh-CN" sz="4400" dirty="0"/>
              <a:t>)</a:t>
            </a:r>
            <a:endParaRPr lang="zh-CN" altLang="en-US" sz="1800" dirty="0">
              <a:latin typeface="华文琥珀" pitchFamily="2" charset="-122"/>
              <a:ea typeface="华文琥珀" pitchFamily="2" charset="-122"/>
            </a:endParaRPr>
          </a:p>
        </p:txBody>
      </p:sp>
      <mc:AlternateContent xmlns:mc="http://schemas.openxmlformats.org/markup-compatibility/2006" xmlns:a14="http://schemas.microsoft.com/office/drawing/2010/main">
        <mc:Choice Requires="a14">
          <p:sp>
            <p:nvSpPr>
              <p:cNvPr id="5126" name="文本框 47"/>
              <p:cNvSpPr txBox="1">
                <a:spLocks noChangeArrowheads="1"/>
              </p:cNvSpPr>
              <p:nvPr/>
            </p:nvSpPr>
            <p:spPr bwMode="auto">
              <a:xfrm>
                <a:off x="-11719" y="1084593"/>
                <a:ext cx="12192000" cy="43275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285750" indent="-285750">
                  <a:lnSpc>
                    <a:spcPct val="90000"/>
                  </a:lnSpc>
                  <a:spcBef>
                    <a:spcPts val="1000"/>
                  </a:spcBef>
                  <a:buFont typeface="Arial" charset="0"/>
                  <a:buChar char="•"/>
                  <a:defRPr sz="2800">
                    <a:solidFill>
                      <a:schemeClr val="tx1"/>
                    </a:solidFill>
                    <a:latin typeface="Calibri" pitchFamily="34" charset="0"/>
                    <a:ea typeface="宋体" charset="-122"/>
                    <a:sym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sym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sym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sym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pPr>
                  <a:defRPr/>
                </a:pPr>
                <a:r>
                  <a:rPr lang="en-US" altLang="zh-CN" sz="2400" b="1" dirty="0" smtClean="0">
                    <a:latin typeface="Times New Roman" panose="02020603050405020304" pitchFamily="18" charset="0"/>
                    <a:cs typeface="Times New Roman" panose="02020603050405020304" pitchFamily="18" charset="0"/>
                  </a:rPr>
                  <a:t>Proposition 1.</a:t>
                </a:r>
                <a:r>
                  <a:rPr lang="en-US" altLang="zh-CN" sz="2400" dirty="0" smtClean="0">
                    <a:latin typeface="Times New Roman" panose="02020603050405020304" pitchFamily="18" charset="0"/>
                    <a:cs typeface="Times New Roman" panose="02020603050405020304" pitchFamily="18" charset="0"/>
                  </a:rPr>
                  <a:t> Under </a:t>
                </a:r>
                <a:r>
                  <a:rPr lang="en-US" altLang="zh-CN" sz="2400" dirty="0" err="1" smtClean="0">
                    <a:latin typeface="Times New Roman" panose="02020603050405020304" pitchFamily="18" charset="0"/>
                    <a:cs typeface="Times New Roman" panose="02020603050405020304" pitchFamily="18" charset="0"/>
                  </a:rPr>
                  <a:t>Cournot</a:t>
                </a:r>
                <a:r>
                  <a:rPr lang="en-US" altLang="zh-CN" sz="2400" dirty="0" smtClean="0">
                    <a:latin typeface="Times New Roman" panose="02020603050405020304" pitchFamily="18" charset="0"/>
                    <a:cs typeface="Times New Roman" panose="02020603050405020304" pitchFamily="18" charset="0"/>
                  </a:rPr>
                  <a:t> competition, </a:t>
                </a:r>
                <a:endParaRPr lang="zh-CN" altLang="zh-CN" sz="2400" dirty="0" smtClean="0">
                  <a:latin typeface="Times New Roman" panose="02020603050405020304" pitchFamily="18" charset="0"/>
                  <a:cs typeface="Times New Roman" panose="02020603050405020304" pitchFamily="18" charset="0"/>
                </a:endParaRPr>
              </a:p>
              <a:p>
                <a:pPr lvl="0"/>
                <a:r>
                  <a:rPr lang="en-US" altLang="zh-CN" sz="2400" dirty="0" smtClean="0">
                    <a:latin typeface="Times New Roman" panose="02020603050405020304" pitchFamily="18" charset="0"/>
                    <a:cs typeface="Times New Roman" panose="02020603050405020304" pitchFamily="18" charset="0"/>
                  </a:rPr>
                  <a:t>(ii) </a:t>
                </a:r>
                <a:r>
                  <a:rPr lang="en-US" altLang="zh-CN" sz="2400" dirty="0">
                    <a:latin typeface="Times New Roman" panose="02020603050405020304" pitchFamily="18" charset="0"/>
                    <a:cs typeface="Times New Roman" panose="02020603050405020304" pitchFamily="18" charset="0"/>
                  </a:rPr>
                  <a:t>The impact of product differentiation on optimal degree of privatization is non-monotonic. There exist critical value of </a:t>
                </a:r>
                <a14:m>
                  <m:oMath xmlns:m="http://schemas.openxmlformats.org/officeDocument/2006/math">
                    <m:acc>
                      <m:accPr>
                        <m:chr m:val="̅"/>
                        <m:ctrlPr>
                          <a:rPr lang="zh-CN" altLang="en-US" sz="2400" i="1">
                            <a:latin typeface="Cambria Math"/>
                          </a:rPr>
                        </m:ctrlPr>
                      </m:accPr>
                      <m:e>
                        <m:r>
                          <a:rPr lang="zh-CN" altLang="en-US" sz="2400" i="1">
                            <a:latin typeface="Cambria Math"/>
                          </a:rPr>
                          <m:t>𝛾</m:t>
                        </m:r>
                      </m:e>
                    </m:acc>
                  </m:oMath>
                </a14:m>
                <a:r>
                  <a:rPr lang="en-US" altLang="zh-CN" sz="2400" dirty="0">
                    <a:latin typeface="Times New Roman" panose="02020603050405020304" pitchFamily="18" charset="0"/>
                    <a:cs typeface="Times New Roman" panose="02020603050405020304" pitchFamily="18" charset="0"/>
                  </a:rPr>
                  <a:t>, the optimal degree of privatization will increase in</a:t>
                </a:r>
                <a14:m>
                  <m:oMath xmlns:m="http://schemas.openxmlformats.org/officeDocument/2006/math">
                    <m:r>
                      <a:rPr lang="en-US" altLang="zh-CN" sz="2400" b="0" i="0" smtClean="0">
                        <a:latin typeface="Cambria Math"/>
                      </a:rPr>
                      <m:t> </m:t>
                    </m:r>
                    <m:r>
                      <a:rPr lang="zh-CN" altLang="en-US" sz="2400" i="1">
                        <a:latin typeface="Cambria Math"/>
                      </a:rPr>
                      <m:t>𝛾</m:t>
                    </m:r>
                  </m:oMath>
                </a14:m>
                <a:r>
                  <a:rPr lang="en-US" altLang="zh-CN" sz="2400" dirty="0" smtClean="0">
                    <a:latin typeface="Times New Roman" panose="02020603050405020304" pitchFamily="18" charset="0"/>
                    <a:cs typeface="Times New Roman" panose="02020603050405020304" pitchFamily="18" charset="0"/>
                  </a:rPr>
                  <a:t> when </a:t>
                </a:r>
                <a14:m>
                  <m:oMath xmlns:m="http://schemas.openxmlformats.org/officeDocument/2006/math">
                    <m:r>
                      <a:rPr lang="zh-CN" altLang="en-US" sz="2400">
                        <a:latin typeface="Cambria Math"/>
                      </a:rPr>
                      <m:t>0&lt;</m:t>
                    </m:r>
                    <m:r>
                      <a:rPr lang="zh-CN" altLang="en-US" sz="2400" i="1">
                        <a:latin typeface="Cambria Math"/>
                      </a:rPr>
                      <m:t>𝛾</m:t>
                    </m:r>
                    <m:r>
                      <a:rPr lang="zh-CN" altLang="en-US" sz="2400">
                        <a:latin typeface="Cambria Math"/>
                      </a:rPr>
                      <m:t>&lt;</m:t>
                    </m:r>
                    <m:acc>
                      <m:accPr>
                        <m:chr m:val="̅"/>
                        <m:ctrlPr>
                          <a:rPr lang="zh-CN" altLang="en-US" sz="2400" i="1">
                            <a:latin typeface="Cambria Math"/>
                          </a:rPr>
                        </m:ctrlPr>
                      </m:accPr>
                      <m:e>
                        <m:r>
                          <a:rPr lang="zh-CN" altLang="en-US" sz="2400" i="1">
                            <a:latin typeface="Cambria Math"/>
                          </a:rPr>
                          <m:t>𝛾</m:t>
                        </m:r>
                      </m:e>
                    </m:acc>
                  </m:oMath>
                </a14:m>
                <a:r>
                  <a:rPr lang="en-US" altLang="zh-CN" sz="2400" dirty="0">
                    <a:latin typeface="Times New Roman" panose="02020603050405020304" pitchFamily="18" charset="0"/>
                    <a:cs typeface="Times New Roman" panose="02020603050405020304" pitchFamily="18" charset="0"/>
                  </a:rPr>
                  <a:t>, and will decrease when </a:t>
                </a:r>
                <a14:m>
                  <m:oMath xmlns:m="http://schemas.openxmlformats.org/officeDocument/2006/math">
                    <m:acc>
                      <m:accPr>
                        <m:chr m:val="̅"/>
                        <m:ctrlPr>
                          <a:rPr lang="zh-CN" altLang="en-US" sz="2400" i="1">
                            <a:latin typeface="Cambria Math"/>
                          </a:rPr>
                        </m:ctrlPr>
                      </m:accPr>
                      <m:e>
                        <m:r>
                          <a:rPr lang="zh-CN" altLang="en-US" sz="2400" i="1">
                            <a:latin typeface="Cambria Math"/>
                          </a:rPr>
                          <m:t>𝛾</m:t>
                        </m:r>
                      </m:e>
                    </m:acc>
                    <m:r>
                      <a:rPr lang="zh-CN" altLang="en-US" sz="2400">
                        <a:latin typeface="Cambria Math"/>
                      </a:rPr>
                      <m:t>&lt;</m:t>
                    </m:r>
                    <m:r>
                      <a:rPr lang="zh-CN" altLang="en-US" sz="2400" i="1">
                        <a:latin typeface="Cambria Math"/>
                      </a:rPr>
                      <m:t>𝛾</m:t>
                    </m:r>
                    <m:r>
                      <a:rPr lang="zh-CN" altLang="en-US" sz="2400">
                        <a:latin typeface="Cambria Math"/>
                      </a:rPr>
                      <m:t>&lt;1</m:t>
                    </m:r>
                  </m:oMath>
                </a14:m>
                <a:r>
                  <a:rPr lang="en-US" altLang="zh-CN" sz="2400" dirty="0">
                    <a:latin typeface="Times New Roman" panose="02020603050405020304" pitchFamily="18" charset="0"/>
                    <a:cs typeface="Times New Roman" panose="02020603050405020304" pitchFamily="18" charset="0"/>
                  </a:rPr>
                  <a:t>. The critical value </a:t>
                </a:r>
                <a14:m>
                  <m:oMath xmlns:m="http://schemas.openxmlformats.org/officeDocument/2006/math">
                    <m:acc>
                      <m:accPr>
                        <m:chr m:val="̅"/>
                        <m:ctrlPr>
                          <a:rPr lang="zh-CN" altLang="en-US" sz="2400" i="1">
                            <a:latin typeface="Cambria Math"/>
                          </a:rPr>
                        </m:ctrlPr>
                      </m:accPr>
                      <m:e>
                        <m:r>
                          <a:rPr lang="zh-CN" altLang="en-US" sz="2400" i="1">
                            <a:latin typeface="Cambria Math"/>
                          </a:rPr>
                          <m:t>𝛾</m:t>
                        </m:r>
                      </m:e>
                    </m:acc>
                  </m:oMath>
                </a14:m>
                <a:r>
                  <a:rPr lang="en-US" altLang="zh-CN" sz="2400" dirty="0">
                    <a:latin typeface="Times New Roman" panose="02020603050405020304" pitchFamily="18" charset="0"/>
                    <a:cs typeface="Times New Roman" panose="02020603050405020304" pitchFamily="18" charset="0"/>
                  </a:rPr>
                  <a:t> will depend on network effect. When it satisfies </a:t>
                </a:r>
                <a14:m>
                  <m:oMath xmlns:m="http://schemas.openxmlformats.org/officeDocument/2006/math">
                    <m:r>
                      <a:rPr lang="zh-CN" altLang="en-US" sz="2400">
                        <a:latin typeface="Cambria Math"/>
                      </a:rPr>
                      <m:t>0&lt;</m:t>
                    </m:r>
                    <m:r>
                      <a:rPr lang="zh-CN" altLang="en-US" sz="2400" i="1">
                        <a:latin typeface="Cambria Math"/>
                      </a:rPr>
                      <m:t>𝑛</m:t>
                    </m:r>
                    <m:r>
                      <a:rPr lang="zh-CN" altLang="en-US" sz="2400">
                        <a:latin typeface="Cambria Math"/>
                      </a:rPr>
                      <m:t>&lt;</m:t>
                    </m:r>
                    <m:sSub>
                      <m:sSubPr>
                        <m:ctrlPr>
                          <a:rPr lang="zh-CN" altLang="en-US" sz="2400" i="1">
                            <a:latin typeface="Cambria Math"/>
                          </a:rPr>
                        </m:ctrlPr>
                      </m:sSubPr>
                      <m:e>
                        <m:acc>
                          <m:accPr>
                            <m:chr m:val="̅"/>
                            <m:ctrlPr>
                              <a:rPr lang="zh-CN" altLang="en-US" sz="2400" i="1">
                                <a:latin typeface="Cambria Math"/>
                              </a:rPr>
                            </m:ctrlPr>
                          </m:accPr>
                          <m:e>
                            <m:r>
                              <a:rPr lang="zh-CN" altLang="en-US" sz="2400" i="1">
                                <a:latin typeface="Cambria Math"/>
                              </a:rPr>
                              <m:t>𝑛</m:t>
                            </m:r>
                          </m:e>
                        </m:acc>
                      </m:e>
                      <m:sub>
                        <m:r>
                          <a:rPr lang="zh-CN" altLang="en-US" sz="2400">
                            <a:latin typeface="Cambria Math"/>
                          </a:rPr>
                          <m:t>1</m:t>
                        </m:r>
                      </m:sub>
                    </m:sSub>
                  </m:oMath>
                </a14:m>
                <a:r>
                  <a:rPr lang="en-US" altLang="zh-CN" sz="2400" dirty="0">
                    <a:latin typeface="Times New Roman" panose="02020603050405020304" pitchFamily="18" charset="0"/>
                    <a:cs typeface="Times New Roman" panose="02020603050405020304" pitchFamily="18" charset="0"/>
                  </a:rPr>
                  <a:t>, we have </a:t>
                </a:r>
                <a14:m>
                  <m:oMath xmlns:m="http://schemas.openxmlformats.org/officeDocument/2006/math">
                    <m:acc>
                      <m:accPr>
                        <m:chr m:val="̅"/>
                        <m:ctrlPr>
                          <a:rPr lang="zh-CN" altLang="en-US" sz="2400" i="1">
                            <a:latin typeface="Cambria Math"/>
                          </a:rPr>
                        </m:ctrlPr>
                      </m:accPr>
                      <m:e>
                        <m:r>
                          <a:rPr lang="zh-CN" altLang="en-US" sz="2400" i="1">
                            <a:latin typeface="Cambria Math"/>
                          </a:rPr>
                          <m:t>𝛾</m:t>
                        </m:r>
                      </m:e>
                    </m:acc>
                    <m:r>
                      <a:rPr lang="zh-CN" altLang="en-US" sz="2400">
                        <a:latin typeface="Cambria Math"/>
                      </a:rPr>
                      <m:t>=</m:t>
                    </m:r>
                    <m:sSub>
                      <m:sSubPr>
                        <m:ctrlPr>
                          <a:rPr lang="en-US" altLang="zh-CN" sz="2400" i="1" smtClean="0">
                            <a:latin typeface="Cambria Math"/>
                          </a:rPr>
                        </m:ctrlPr>
                      </m:sSubPr>
                      <m:e>
                        <m:acc>
                          <m:accPr>
                            <m:chr m:val="̅"/>
                            <m:ctrlPr>
                              <a:rPr lang="zh-CN" altLang="en-US" sz="2400" i="1">
                                <a:latin typeface="Cambria Math"/>
                              </a:rPr>
                            </m:ctrlPr>
                          </m:accPr>
                          <m:e>
                            <m:r>
                              <a:rPr lang="zh-CN" altLang="en-US" sz="2400" i="1">
                                <a:latin typeface="Cambria Math"/>
                              </a:rPr>
                              <m:t>𝛾</m:t>
                            </m:r>
                          </m:e>
                        </m:acc>
                      </m:e>
                      <m:sub>
                        <m:r>
                          <a:rPr lang="en-US" altLang="zh-CN" sz="2400" b="0" i="1" smtClean="0">
                            <a:latin typeface="Cambria Math"/>
                          </a:rPr>
                          <m:t>1</m:t>
                        </m:r>
                      </m:sub>
                    </m:sSub>
                  </m:oMath>
                </a14:m>
                <a:r>
                  <a:rPr lang="en-US" altLang="zh-CN" sz="2400" dirty="0">
                    <a:latin typeface="Times New Roman" panose="02020603050405020304" pitchFamily="18" charset="0"/>
                    <a:cs typeface="Times New Roman" panose="02020603050405020304" pitchFamily="18" charset="0"/>
                  </a:rPr>
                  <a:t>; when </a:t>
                </a:r>
                <a14:m>
                  <m:oMath xmlns:m="http://schemas.openxmlformats.org/officeDocument/2006/math">
                    <m:sSub>
                      <m:sSubPr>
                        <m:ctrlPr>
                          <a:rPr lang="zh-CN" altLang="en-US" sz="2400" i="1">
                            <a:latin typeface="Cambria Math"/>
                          </a:rPr>
                        </m:ctrlPr>
                      </m:sSubPr>
                      <m:e>
                        <m:acc>
                          <m:accPr>
                            <m:chr m:val="̅"/>
                            <m:ctrlPr>
                              <a:rPr lang="zh-CN" altLang="en-US" sz="2400" i="1">
                                <a:latin typeface="Cambria Math"/>
                              </a:rPr>
                            </m:ctrlPr>
                          </m:accPr>
                          <m:e>
                            <m:r>
                              <a:rPr lang="zh-CN" altLang="en-US" sz="2400" i="1">
                                <a:latin typeface="Cambria Math"/>
                              </a:rPr>
                              <m:t>𝑛</m:t>
                            </m:r>
                          </m:e>
                        </m:acc>
                      </m:e>
                      <m:sub>
                        <m:r>
                          <a:rPr lang="zh-CN" altLang="en-US" sz="2400">
                            <a:latin typeface="Cambria Math"/>
                          </a:rPr>
                          <m:t>1</m:t>
                        </m:r>
                      </m:sub>
                    </m:sSub>
                    <m:r>
                      <a:rPr lang="zh-CN" altLang="en-US" sz="2400">
                        <a:latin typeface="Cambria Math"/>
                      </a:rPr>
                      <m:t>&lt;</m:t>
                    </m:r>
                    <m:r>
                      <a:rPr lang="zh-CN" altLang="en-US" sz="2400" i="1">
                        <a:latin typeface="Cambria Math"/>
                      </a:rPr>
                      <m:t>𝑛</m:t>
                    </m:r>
                    <m:r>
                      <a:rPr lang="zh-CN" altLang="en-US" sz="2400">
                        <a:latin typeface="Cambria Math"/>
                      </a:rPr>
                      <m:t>&lt;1</m:t>
                    </m:r>
                  </m:oMath>
                </a14:m>
                <a:r>
                  <a:rPr lang="en-US" altLang="zh-CN" sz="2400" dirty="0">
                    <a:latin typeface="Times New Roman" panose="02020603050405020304" pitchFamily="18" charset="0"/>
                    <a:cs typeface="Times New Roman" panose="02020603050405020304" pitchFamily="18" charset="0"/>
                  </a:rPr>
                  <a:t>, then </a:t>
                </a:r>
                <a14:m>
                  <m:oMath xmlns:m="http://schemas.openxmlformats.org/officeDocument/2006/math">
                    <m:acc>
                      <m:accPr>
                        <m:chr m:val="̅"/>
                        <m:ctrlPr>
                          <a:rPr lang="zh-CN" altLang="en-US" sz="2400" i="1">
                            <a:latin typeface="Cambria Math"/>
                          </a:rPr>
                        </m:ctrlPr>
                      </m:accPr>
                      <m:e>
                        <m:r>
                          <a:rPr lang="zh-CN" altLang="en-US" sz="2400" i="1">
                            <a:latin typeface="Cambria Math"/>
                          </a:rPr>
                          <m:t>𝛾</m:t>
                        </m:r>
                      </m:e>
                    </m:acc>
                    <m:r>
                      <a:rPr lang="zh-CN" altLang="en-US" sz="2400">
                        <a:latin typeface="Cambria Math"/>
                      </a:rPr>
                      <m:t>=</m:t>
                    </m:r>
                    <m:sSub>
                      <m:sSubPr>
                        <m:ctrlPr>
                          <a:rPr lang="en-US" altLang="zh-CN" sz="2400" i="1">
                            <a:latin typeface="Cambria Math"/>
                          </a:rPr>
                        </m:ctrlPr>
                      </m:sSubPr>
                      <m:e>
                        <m:acc>
                          <m:accPr>
                            <m:chr m:val="̅"/>
                            <m:ctrlPr>
                              <a:rPr lang="zh-CN" altLang="en-US" sz="2400" i="1">
                                <a:latin typeface="Cambria Math"/>
                              </a:rPr>
                            </m:ctrlPr>
                          </m:accPr>
                          <m:e>
                            <m:r>
                              <a:rPr lang="zh-CN" altLang="en-US" sz="2400" i="1">
                                <a:latin typeface="Cambria Math"/>
                              </a:rPr>
                              <m:t>𝛾</m:t>
                            </m:r>
                          </m:e>
                        </m:acc>
                      </m:e>
                      <m:sub>
                        <m:r>
                          <a:rPr lang="en-US" altLang="zh-CN" sz="2400" b="0" i="1" smtClean="0">
                            <a:latin typeface="Cambria Math"/>
                          </a:rPr>
                          <m:t>2</m:t>
                        </m:r>
                      </m:sub>
                    </m:sSub>
                  </m:oMath>
                </a14:m>
                <a:r>
                  <a:rPr lang="en-US" altLang="zh-CN" sz="2400" dirty="0">
                    <a:latin typeface="Times New Roman" panose="02020603050405020304" pitchFamily="18" charset="0"/>
                    <a:cs typeface="Times New Roman" panose="02020603050405020304" pitchFamily="18" charset="0"/>
                  </a:rPr>
                  <a:t>, and we have</a:t>
                </a:r>
                <a14:m>
                  <m:oMath xmlns:m="http://schemas.openxmlformats.org/officeDocument/2006/math">
                    <m:sSub>
                      <m:sSubPr>
                        <m:ctrlPr>
                          <a:rPr lang="en-US" altLang="zh-CN" sz="2400" i="1">
                            <a:latin typeface="Cambria Math"/>
                          </a:rPr>
                        </m:ctrlPr>
                      </m:sSubPr>
                      <m:e>
                        <m:acc>
                          <m:accPr>
                            <m:chr m:val="̅"/>
                            <m:ctrlPr>
                              <a:rPr lang="zh-CN" altLang="en-US" sz="2400" i="1">
                                <a:latin typeface="Cambria Math"/>
                              </a:rPr>
                            </m:ctrlPr>
                          </m:accPr>
                          <m:e>
                            <m:r>
                              <a:rPr lang="zh-CN" altLang="en-US" sz="2400" i="1">
                                <a:latin typeface="Cambria Math"/>
                              </a:rPr>
                              <m:t>𝛾</m:t>
                            </m:r>
                          </m:e>
                        </m:acc>
                      </m:e>
                      <m:sub>
                        <m:r>
                          <a:rPr lang="en-US" altLang="zh-CN" sz="2400" b="0" i="1" smtClean="0">
                            <a:latin typeface="Cambria Math"/>
                          </a:rPr>
                          <m:t>1</m:t>
                        </m:r>
                      </m:sub>
                    </m:sSub>
                    <m:r>
                      <a:rPr lang="en-US" altLang="zh-CN" sz="2400" b="0" i="1" smtClean="0">
                        <a:latin typeface="Cambria Math"/>
                      </a:rPr>
                      <m:t>&lt;</m:t>
                    </m:r>
                    <m:sSub>
                      <m:sSubPr>
                        <m:ctrlPr>
                          <a:rPr lang="en-US" altLang="zh-CN" sz="2400" i="1">
                            <a:latin typeface="Cambria Math"/>
                          </a:rPr>
                        </m:ctrlPr>
                      </m:sSubPr>
                      <m:e>
                        <m:acc>
                          <m:accPr>
                            <m:chr m:val="̅"/>
                            <m:ctrlPr>
                              <a:rPr lang="zh-CN" altLang="en-US" sz="2400" i="1">
                                <a:latin typeface="Cambria Math"/>
                              </a:rPr>
                            </m:ctrlPr>
                          </m:accPr>
                          <m:e>
                            <m:r>
                              <a:rPr lang="zh-CN" altLang="en-US" sz="2400" i="1">
                                <a:latin typeface="Cambria Math"/>
                              </a:rPr>
                              <m:t>𝛾</m:t>
                            </m:r>
                          </m:e>
                        </m:acc>
                      </m:e>
                      <m:sub>
                        <m:r>
                          <a:rPr lang="en-US" altLang="zh-CN" sz="2400" i="1">
                            <a:latin typeface="Cambria Math"/>
                          </a:rPr>
                          <m:t>2</m:t>
                        </m:r>
                      </m:sub>
                    </m:sSub>
                  </m:oMath>
                </a14:m>
                <a:r>
                  <a:rPr lang="en-US" altLang="zh-CN" sz="2400" dirty="0"/>
                  <a:t>.</a:t>
                </a:r>
                <a:endParaRPr lang="zh-CN" altLang="zh-CN" sz="2400" dirty="0"/>
              </a:p>
              <a:p>
                <a:pPr>
                  <a:defRPr/>
                </a:pPr>
                <a:endParaRPr lang="zh-CN" altLang="zh-CN" sz="2400" dirty="0" smtClean="0"/>
              </a:p>
            </p:txBody>
          </p:sp>
        </mc:Choice>
        <mc:Fallback xmlns="">
          <p:sp>
            <p:nvSpPr>
              <p:cNvPr id="5126" name="文本框 47"/>
              <p:cNvSpPr txBox="1">
                <a:spLocks noRot="1" noChangeAspect="1" noMove="1" noResize="1" noEditPoints="1" noAdjustHandles="1" noChangeArrowheads="1" noChangeShapeType="1" noTextEdit="1"/>
              </p:cNvSpPr>
              <p:nvPr/>
            </p:nvSpPr>
            <p:spPr bwMode="auto">
              <a:xfrm>
                <a:off x="-11719" y="1084593"/>
                <a:ext cx="12192000" cy="4327525"/>
              </a:xfrm>
              <a:prstGeom prst="rect">
                <a:avLst/>
              </a:prstGeom>
              <a:blipFill rotWithShape="1">
                <a:blip r:embed="rId3"/>
                <a:stretch>
                  <a:fillRect l="-650" t="-197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2"/>
              <p:cNvSpPr>
                <a:spLocks noChangeArrowheads="1"/>
              </p:cNvSpPr>
              <p:nvPr/>
            </p:nvSpPr>
            <p:spPr bwMode="auto">
              <a:xfrm>
                <a:off x="4292610" y="2948096"/>
                <a:ext cx="7887671" cy="1562937"/>
              </a:xfrm>
              <a:prstGeom prst="rect">
                <a:avLst/>
              </a:prstGeom>
              <a:noFill/>
              <a:ln w="9525" cmpd="sng">
                <a:solidFill>
                  <a:srgbClr val="2B2A2A"/>
                </a:solidFill>
                <a:bevel/>
                <a:headEnd/>
                <a:tailEnd/>
              </a:ln>
              <a:extLst>
                <a:ext uri="{909E8E84-426E-40DD-AFC4-6F175D3DCCD1}">
                  <a14:hiddenFill>
                    <a:solidFill>
                      <a:srgbClr val="FFFFFF"/>
                    </a:solidFill>
                  </a14:hiddenFill>
                </a:ext>
              </a:extLst>
            </p:spPr>
            <p:txBody>
              <a:bodyPr anchor="b"/>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defRPr/>
                </a:pPr>
                <a:r>
                  <a:rPr lang="en-US" altLang="zh-CN" sz="2400" dirty="0">
                    <a:latin typeface="Times New Roman" panose="02020603050405020304" pitchFamily="18" charset="0"/>
                    <a:cs typeface="Times New Roman" panose="02020603050405020304" pitchFamily="18" charset="0"/>
                  </a:rPr>
                  <a:t>When</a:t>
                </a:r>
                <a:r>
                  <a:rPr lang="en-US" altLang="zh-CN" sz="2400" dirty="0" smtClean="0">
                    <a:latin typeface="Times New Roman" panose="02020603050405020304" pitchFamily="18" charset="0"/>
                    <a:cs typeface="Times New Roman" panose="02020603050405020304" pitchFamily="18" charset="0"/>
                  </a:rPr>
                  <a:t> </a:t>
                </a:r>
                <a14:m>
                  <m:oMath xmlns:m="http://schemas.openxmlformats.org/officeDocument/2006/math">
                    <m:r>
                      <a:rPr lang="zh-CN" altLang="en-US" sz="2400" i="1">
                        <a:latin typeface="Cambria Math"/>
                      </a:rPr>
                      <m:t>𝛾</m:t>
                    </m:r>
                  </m:oMath>
                </a14:m>
                <a:r>
                  <a:rPr lang="en-US" altLang="zh-CN" sz="2400" dirty="0" smtClean="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is </a:t>
                </a:r>
                <a:r>
                  <a:rPr lang="en-US" altLang="zh-CN" sz="2400" dirty="0" smtClean="0">
                    <a:latin typeface="Times New Roman" panose="02020603050405020304" pitchFamily="18" charset="0"/>
                    <a:cs typeface="Times New Roman" panose="02020603050405020304" pitchFamily="18" charset="0"/>
                  </a:rPr>
                  <a:t>high</a:t>
                </a:r>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the </a:t>
                </a:r>
                <a:r>
                  <a:rPr lang="en-US" altLang="zh-CN" sz="2400" dirty="0">
                    <a:latin typeface="Times New Roman" panose="02020603050405020304" pitchFamily="18" charset="0"/>
                    <a:cs typeface="Times New Roman" panose="02020603050405020304" pitchFamily="18" charset="0"/>
                  </a:rPr>
                  <a:t>two products become closer substitutes and consumer surplus will increase faster with total output. Hence, the government should lower down the degree of </a:t>
                </a:r>
                <a:r>
                  <a:rPr lang="en-US" altLang="zh-CN" sz="2400" dirty="0" smtClean="0">
                    <a:latin typeface="Times New Roman" panose="02020603050405020304" pitchFamily="18" charset="0"/>
                    <a:cs typeface="Times New Roman" panose="02020603050405020304" pitchFamily="18" charset="0"/>
                  </a:rPr>
                  <a:t>privatization.</a:t>
                </a:r>
                <a:endParaRPr lang="zh-CN" altLang="en-US" sz="24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8" name="矩形 2"/>
              <p:cNvSpPr>
                <a:spLocks noRot="1" noChangeAspect="1" noMove="1" noResize="1" noEditPoints="1" noAdjustHandles="1" noChangeArrowheads="1" noChangeShapeType="1" noTextEdit="1"/>
              </p:cNvSpPr>
              <p:nvPr/>
            </p:nvSpPr>
            <p:spPr bwMode="auto">
              <a:xfrm>
                <a:off x="4292610" y="2948096"/>
                <a:ext cx="7887671" cy="1562937"/>
              </a:xfrm>
              <a:prstGeom prst="rect">
                <a:avLst/>
              </a:prstGeom>
              <a:blipFill rotWithShape="1">
                <a:blip r:embed="rId4"/>
                <a:stretch>
                  <a:fillRect l="-1080" t="-2326" b="-8527"/>
                </a:stretch>
              </a:blipFill>
              <a:ln w="9525" cmpd="sng">
                <a:solidFill>
                  <a:srgbClr val="2B2A2A"/>
                </a:solidFill>
                <a:bevel/>
                <a:headEnd/>
                <a:tailEnd/>
              </a:ln>
              <a:extLst>
                <a:ext uri="{909E8E84-426E-40DD-AFC4-6F175D3DCCD1}">
                  <a14:hiddenFill xmlns:a14="http://schemas.microsoft.com/office/drawing/2010/main">
                    <a:solidFill>
                      <a:srgbClr val="FFFFFF"/>
                    </a:solidFill>
                  </a14:hiddenFill>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2"/>
              <p:cNvSpPr>
                <a:spLocks noChangeArrowheads="1"/>
              </p:cNvSpPr>
              <p:nvPr/>
            </p:nvSpPr>
            <p:spPr bwMode="auto">
              <a:xfrm>
                <a:off x="4309673" y="4631260"/>
                <a:ext cx="7899390" cy="1151620"/>
              </a:xfrm>
              <a:prstGeom prst="rect">
                <a:avLst/>
              </a:prstGeom>
              <a:noFill/>
              <a:ln w="9525" cmpd="sng">
                <a:solidFill>
                  <a:srgbClr val="2B2A2A"/>
                </a:solidFill>
                <a:bevel/>
                <a:headEnd/>
                <a:tailEnd/>
              </a:ln>
              <a:extLst>
                <a:ext uri="{909E8E84-426E-40DD-AFC4-6F175D3DCCD1}">
                  <a14:hiddenFill>
                    <a:solidFill>
                      <a:srgbClr val="FFFFFF"/>
                    </a:solidFill>
                  </a14:hiddenFill>
                </a:ext>
              </a:extLst>
            </p:spPr>
            <p:txBody>
              <a:bodyPr anchor="b"/>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defRPr/>
                </a:pPr>
                <a:r>
                  <a:rPr lang="en-US" altLang="zh-CN" sz="2400" dirty="0" smtClean="0">
                    <a:latin typeface="Times New Roman" panose="02020603050405020304" pitchFamily="18" charset="0"/>
                    <a:cs typeface="Times New Roman" panose="02020603050405020304" pitchFamily="18" charset="0"/>
                  </a:rPr>
                  <a:t>Higher </a:t>
                </a:r>
                <a:r>
                  <a:rPr lang="en-US" altLang="zh-CN" sz="2400" dirty="0">
                    <a:latin typeface="Times New Roman" panose="02020603050405020304" pitchFamily="18" charset="0"/>
                    <a:cs typeface="Times New Roman" panose="02020603050405020304" pitchFamily="18" charset="0"/>
                  </a:rPr>
                  <a:t>network externality will soften the competition in the product market and make consumer surplus increase faster with output</a:t>
                </a:r>
                <a:r>
                  <a:rPr lang="en-US" altLang="zh-CN" sz="2400" dirty="0" smtClean="0">
                    <a:latin typeface="Times New Roman" panose="02020603050405020304" pitchFamily="18" charset="0"/>
                    <a:cs typeface="Times New Roman" panose="02020603050405020304" pitchFamily="18" charset="0"/>
                  </a:rPr>
                  <a:t>. Thus </a:t>
                </a:r>
                <a14:m>
                  <m:oMath xmlns:m="http://schemas.openxmlformats.org/officeDocument/2006/math">
                    <m:sSup>
                      <m:sSupPr>
                        <m:ctrlPr>
                          <a:rPr lang="en-US" altLang="zh-CN" sz="2400" i="1" smtClean="0">
                            <a:latin typeface="Cambria Math"/>
                            <a:cs typeface="Times New Roman" panose="02020603050405020304" pitchFamily="18" charset="0"/>
                          </a:rPr>
                        </m:ctrlPr>
                      </m:sSupPr>
                      <m:e>
                        <m:r>
                          <a:rPr lang="zh-CN" altLang="en-US" sz="2400" i="1" smtClean="0">
                            <a:latin typeface="Cambria Math"/>
                            <a:cs typeface="Times New Roman" panose="02020603050405020304" pitchFamily="18" charset="0"/>
                          </a:rPr>
                          <m:t>𝜃</m:t>
                        </m:r>
                      </m:e>
                      <m:sup>
                        <m:r>
                          <a:rPr lang="en-US" altLang="zh-CN" sz="2400" b="0" i="1" smtClean="0">
                            <a:latin typeface="Cambria Math"/>
                            <a:cs typeface="Times New Roman" panose="02020603050405020304" pitchFamily="18" charset="0"/>
                          </a:rPr>
                          <m:t>∗</m:t>
                        </m:r>
                      </m:sup>
                    </m:sSup>
                  </m:oMath>
                </a14:m>
                <a:r>
                  <a:rPr lang="en-US" altLang="zh-CN" sz="2400" dirty="0" smtClean="0">
                    <a:latin typeface="Times New Roman" panose="02020603050405020304" pitchFamily="18" charset="0"/>
                    <a:cs typeface="Times New Roman" panose="02020603050405020304" pitchFamily="18" charset="0"/>
                  </a:rPr>
                  <a:t> and </a:t>
                </a:r>
                <a:r>
                  <a:rPr lang="en-US" altLang="zh-CN" sz="2400" dirty="0">
                    <a:latin typeface="Times New Roman" panose="02020603050405020304" pitchFamily="18" charset="0"/>
                    <a:cs typeface="Times New Roman" panose="02020603050405020304" pitchFamily="18" charset="0"/>
                  </a:rPr>
                  <a:t>critical value of </a:t>
                </a:r>
                <a14:m>
                  <m:oMath xmlns:m="http://schemas.openxmlformats.org/officeDocument/2006/math">
                    <m:acc>
                      <m:accPr>
                        <m:chr m:val="̅"/>
                        <m:ctrlPr>
                          <a:rPr lang="zh-CN" altLang="en-US" sz="2400" i="1">
                            <a:latin typeface="Cambria Math"/>
                          </a:rPr>
                        </m:ctrlPr>
                      </m:accPr>
                      <m:e>
                        <m:r>
                          <a:rPr lang="zh-CN" altLang="en-US" sz="2400" i="1">
                            <a:latin typeface="Cambria Math"/>
                          </a:rPr>
                          <m:t>𝛾</m:t>
                        </m:r>
                      </m:e>
                    </m:acc>
                    <m:r>
                      <a:rPr lang="zh-CN" altLang="en-US" sz="2400" i="1">
                        <a:latin typeface="Cambria Math"/>
                      </a:rPr>
                      <m:t> </m:t>
                    </m:r>
                  </m:oMath>
                </a14:m>
                <a:r>
                  <a:rPr lang="en-US" altLang="zh-CN" sz="2400" dirty="0" smtClean="0">
                    <a:latin typeface="Times New Roman" panose="02020603050405020304" pitchFamily="18" charset="0"/>
                    <a:cs typeface="Times New Roman" panose="02020603050405020304" pitchFamily="18" charset="0"/>
                  </a:rPr>
                  <a:t> should decline.</a:t>
                </a:r>
                <a:endParaRPr lang="zh-CN" altLang="en-US" sz="24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9" name="矩形 2"/>
              <p:cNvSpPr>
                <a:spLocks noRot="1" noChangeAspect="1" noMove="1" noResize="1" noEditPoints="1" noAdjustHandles="1" noChangeArrowheads="1" noChangeShapeType="1" noTextEdit="1"/>
              </p:cNvSpPr>
              <p:nvPr/>
            </p:nvSpPr>
            <p:spPr bwMode="auto">
              <a:xfrm>
                <a:off x="4309673" y="4631260"/>
                <a:ext cx="7899390" cy="1151620"/>
              </a:xfrm>
              <a:prstGeom prst="rect">
                <a:avLst/>
              </a:prstGeom>
              <a:blipFill rotWithShape="1">
                <a:blip r:embed="rId5"/>
                <a:stretch>
                  <a:fillRect l="-1156" t="-6806" b="-11518"/>
                </a:stretch>
              </a:blipFill>
              <a:ln w="9525" cmpd="sng">
                <a:solidFill>
                  <a:srgbClr val="2B2A2A"/>
                </a:solidFill>
                <a:bevel/>
                <a:headEnd/>
                <a:tailEnd/>
              </a:ln>
              <a:extLst>
                <a:ext uri="{909E8E84-426E-40DD-AFC4-6F175D3DCCD1}">
                  <a14:hiddenFill xmlns:a14="http://schemas.microsoft.com/office/drawing/2010/main">
                    <a:solidFill>
                      <a:srgbClr val="FFFFFF"/>
                    </a:solidFill>
                  </a14:hiddenFill>
                </a:ext>
              </a:extLst>
            </p:spPr>
            <p:txBody>
              <a:bodyPr/>
              <a:lstStyle/>
              <a:p>
                <a:r>
                  <a:rPr lang="zh-CN" altLang="en-US">
                    <a:noFill/>
                  </a:rPr>
                  <a:t> </a:t>
                </a:r>
              </a:p>
            </p:txBody>
          </p:sp>
        </mc:Fallback>
      </mc:AlternateContent>
    </p:spTree>
    <p:extLst>
      <p:ext uri="{BB962C8B-B14F-4D97-AF65-F5344CB8AC3E}">
        <p14:creationId xmlns:p14="http://schemas.microsoft.com/office/powerpoint/2010/main" val="3543980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4"/>
          <p:cNvSpPr>
            <a:spLocks noChangeArrowheads="1"/>
          </p:cNvSpPr>
          <p:nvPr/>
        </p:nvSpPr>
        <p:spPr bwMode="auto">
          <a:xfrm>
            <a:off x="0" y="0"/>
            <a:ext cx="12192000" cy="663575"/>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11267" name="矩形 5"/>
          <p:cNvSpPr>
            <a:spLocks noChangeArrowheads="1"/>
          </p:cNvSpPr>
          <p:nvPr/>
        </p:nvSpPr>
        <p:spPr bwMode="auto">
          <a:xfrm>
            <a:off x="0" y="5773738"/>
            <a:ext cx="12192000" cy="1084262"/>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11268" name="文本框 1"/>
          <p:cNvSpPr txBox="1">
            <a:spLocks noChangeArrowheads="1"/>
          </p:cNvSpPr>
          <p:nvPr/>
        </p:nvSpPr>
        <p:spPr bwMode="auto">
          <a:xfrm>
            <a:off x="2101850" y="663575"/>
            <a:ext cx="80549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a:lnSpc>
                <a:spcPct val="100000"/>
              </a:lnSpc>
              <a:spcBef>
                <a:spcPct val="0"/>
              </a:spcBef>
              <a:buFont typeface="Arial" pitchFamily="34" charset="0"/>
              <a:buNone/>
            </a:pPr>
            <a:r>
              <a:rPr lang="en-US" altLang="zh-CN" sz="4400" dirty="0" smtClean="0"/>
              <a:t>Bertrand competition (I</a:t>
            </a:r>
            <a:r>
              <a:rPr lang="en-US" altLang="zh-CN" sz="4400" dirty="0"/>
              <a:t>)</a:t>
            </a:r>
            <a:endParaRPr lang="zh-CN" altLang="en-US" sz="1800" dirty="0">
              <a:latin typeface="华文琥珀" pitchFamily="2" charset="-122"/>
              <a:ea typeface="华文琥珀" pitchFamily="2" charset="-122"/>
            </a:endParaRPr>
          </a:p>
        </p:txBody>
      </p:sp>
      <mc:AlternateContent xmlns:mc="http://schemas.openxmlformats.org/markup-compatibility/2006" xmlns:a14="http://schemas.microsoft.com/office/drawing/2010/main">
        <mc:Choice Requires="a14">
          <p:sp>
            <p:nvSpPr>
              <p:cNvPr id="6" name="内容占位符 2"/>
              <p:cNvSpPr txBox="1">
                <a:spLocks/>
              </p:cNvSpPr>
              <p:nvPr/>
            </p:nvSpPr>
            <p:spPr>
              <a:xfrm>
                <a:off x="192632" y="1433512"/>
                <a:ext cx="11806735" cy="4340225"/>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smtClean="0">
                    <a:latin typeface="Times New Roman" panose="02020603050405020304" pitchFamily="18" charset="0"/>
                    <a:cs typeface="Times New Roman" panose="02020603050405020304" pitchFamily="18" charset="0"/>
                  </a:rPr>
                  <a:t>Under Bertrand competition, each </a:t>
                </a:r>
                <a:r>
                  <a:rPr lang="en-US" altLang="zh-CN" sz="2400" dirty="0">
                    <a:latin typeface="Times New Roman" panose="02020603050405020304" pitchFamily="18" charset="0"/>
                    <a:cs typeface="Times New Roman" panose="02020603050405020304" pitchFamily="18" charset="0"/>
                  </a:rPr>
                  <a:t>firm </a:t>
                </a:r>
                <a:r>
                  <a:rPr lang="en-US" altLang="zh-CN" sz="2400" dirty="0" smtClean="0">
                    <a:latin typeface="Times New Roman" panose="02020603050405020304" pitchFamily="18" charset="0"/>
                    <a:cs typeface="Times New Roman" panose="02020603050405020304" pitchFamily="18" charset="0"/>
                  </a:rPr>
                  <a:t>will independently </a:t>
                </a:r>
                <a:r>
                  <a:rPr lang="en-US" altLang="zh-CN" sz="2400" dirty="0">
                    <a:latin typeface="Times New Roman" panose="02020603050405020304" pitchFamily="18" charset="0"/>
                    <a:cs typeface="Times New Roman" panose="02020603050405020304" pitchFamily="18" charset="0"/>
                  </a:rPr>
                  <a:t>chooses its </a:t>
                </a:r>
                <a:r>
                  <a:rPr lang="en-US" altLang="zh-CN" sz="2400" dirty="0" smtClean="0">
                    <a:latin typeface="Times New Roman" panose="02020603050405020304" pitchFamily="18" charset="0"/>
                    <a:cs typeface="Times New Roman" panose="02020603050405020304" pitchFamily="18" charset="0"/>
                  </a:rPr>
                  <a:t>price to </a:t>
                </a:r>
                <a:r>
                  <a:rPr lang="en-US" altLang="zh-CN" sz="2400" dirty="0">
                    <a:latin typeface="Times New Roman" panose="02020603050405020304" pitchFamily="18" charset="0"/>
                    <a:cs typeface="Times New Roman" panose="02020603050405020304" pitchFamily="18" charset="0"/>
                  </a:rPr>
                  <a:t>maximize their objective functions </a:t>
                </a:r>
                <a:r>
                  <a:rPr lang="en-US" altLang="zh-CN" sz="2400" dirty="0" smtClean="0">
                    <a:latin typeface="Times New Roman" panose="02020603050405020304" pitchFamily="18" charset="0"/>
                    <a:cs typeface="Times New Roman" panose="02020603050405020304" pitchFamily="18" charset="0"/>
                  </a:rPr>
                  <a:t>in </a:t>
                </a:r>
                <a:r>
                  <a:rPr lang="en-US" altLang="zh-CN" sz="2400" dirty="0">
                    <a:latin typeface="Times New Roman" panose="02020603050405020304" pitchFamily="18" charset="0"/>
                    <a:cs typeface="Times New Roman" panose="02020603050405020304" pitchFamily="18" charset="0"/>
                  </a:rPr>
                  <a:t>the second stage.</a:t>
                </a:r>
                <a:endParaRPr lang="en-US" altLang="zh-CN" sz="2400" dirty="0" smtClean="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r>
                  <a:rPr lang="en-US" altLang="zh-CN" sz="2400" dirty="0" smtClean="0">
                    <a:latin typeface="Times New Roman" panose="02020603050405020304" pitchFamily="18" charset="0"/>
                    <a:cs typeface="Times New Roman" panose="02020603050405020304" pitchFamily="18" charset="0"/>
                  </a:rPr>
                  <a:t>Then the </a:t>
                </a:r>
                <a:r>
                  <a:rPr lang="en-US" altLang="zh-CN" sz="2400" dirty="0">
                    <a:latin typeface="Times New Roman" panose="02020603050405020304" pitchFamily="18" charset="0"/>
                    <a:cs typeface="Times New Roman" panose="02020603050405020304" pitchFamily="18" charset="0"/>
                  </a:rPr>
                  <a:t>equilibrium </a:t>
                </a:r>
                <a:r>
                  <a:rPr lang="en-US" altLang="zh-CN" sz="2400" dirty="0" smtClean="0">
                    <a:latin typeface="Times New Roman" panose="02020603050405020304" pitchFamily="18" charset="0"/>
                    <a:cs typeface="Times New Roman" panose="02020603050405020304" pitchFamily="18" charset="0"/>
                  </a:rPr>
                  <a:t>outputs is derived as:</a:t>
                </a:r>
              </a:p>
              <a:p>
                <a:endParaRPr lang="en-US" altLang="zh-CN" dirty="0" smtClean="0">
                  <a:latin typeface="Times New Roman" panose="02020603050405020304" pitchFamily="18" charset="0"/>
                  <a:cs typeface="Times New Roman" panose="02020603050405020304" pitchFamily="18" charset="0"/>
                </a:endParaRPr>
              </a:p>
              <a:p>
                <a:pPr marL="0" indent="0" algn="ctr">
                  <a:buNone/>
                </a:pPr>
                <a14:m>
                  <m:oMathPara xmlns:m="http://schemas.openxmlformats.org/officeDocument/2006/math">
                    <m:oMathParaPr>
                      <m:jc m:val="centerGroup"/>
                    </m:oMathParaPr>
                    <m:oMath xmlns:m="http://schemas.openxmlformats.org/officeDocument/2006/math">
                      <m:sSup>
                        <m:sSupPr>
                          <m:ctrlPr>
                            <a:rPr lang="en-US" altLang="zh-CN" sz="2400" i="1" smtClean="0">
                              <a:latin typeface="Cambria Math"/>
                            </a:rPr>
                          </m:ctrlPr>
                        </m:sSupPr>
                        <m:e>
                          <m:sSub>
                            <m:sSubPr>
                              <m:ctrlPr>
                                <a:rPr lang="zh-CN" altLang="en-US" sz="2400" i="1">
                                  <a:latin typeface="Cambria Math"/>
                                </a:rPr>
                              </m:ctrlPr>
                            </m:sSubPr>
                            <m:e>
                              <m:r>
                                <a:rPr lang="zh-CN" altLang="en-US" sz="2400" i="1">
                                  <a:latin typeface="Cambria Math"/>
                                </a:rPr>
                                <m:t>𝑝</m:t>
                              </m:r>
                            </m:e>
                            <m:sub>
                              <m:r>
                                <a:rPr lang="zh-CN" altLang="en-US" sz="2400">
                                  <a:latin typeface="Cambria Math"/>
                                </a:rPr>
                                <m:t>1</m:t>
                              </m:r>
                            </m:sub>
                          </m:sSub>
                        </m:e>
                        <m:sup>
                          <m:r>
                            <a:rPr lang="en-US" altLang="zh-CN" sz="2400" b="0" i="1" smtClean="0">
                              <a:latin typeface="Cambria Math"/>
                            </a:rPr>
                            <m:t>∗</m:t>
                          </m:r>
                        </m:sup>
                      </m:sSup>
                      <m:r>
                        <a:rPr lang="zh-CN" altLang="en-US" sz="2400">
                          <a:latin typeface="Cambria Math"/>
                        </a:rPr>
                        <m:t>=</m:t>
                      </m:r>
                      <m:f>
                        <m:fPr>
                          <m:ctrlPr>
                            <a:rPr lang="zh-CN" altLang="en-US" sz="2400" i="1">
                              <a:latin typeface="Cambria Math"/>
                            </a:rPr>
                          </m:ctrlPr>
                        </m:fPr>
                        <m:num>
                          <m:d>
                            <m:dPr>
                              <m:begChr m:val=""/>
                              <m:ctrlPr>
                                <a:rPr lang="zh-CN" altLang="en-US" sz="2400" i="1">
                                  <a:latin typeface="Cambria Math"/>
                                </a:rPr>
                              </m:ctrlPr>
                            </m:dPr>
                            <m:e>
                              <m:r>
                                <a:rPr lang="zh-CN" altLang="en-US" sz="2400" i="1">
                                  <a:latin typeface="Cambria Math"/>
                                </a:rPr>
                                <m:t>𝑎</m:t>
                              </m:r>
                              <m:r>
                                <a:rPr lang="zh-CN" altLang="en-US" sz="2400">
                                  <a:latin typeface="Cambria Math"/>
                                </a:rPr>
                                <m:t>(3(1+</m:t>
                              </m:r>
                              <m:r>
                                <a:rPr lang="zh-CN" altLang="en-US" sz="2400" i="1">
                                  <a:latin typeface="Cambria Math"/>
                                </a:rPr>
                                <m:t>𝜃</m:t>
                              </m:r>
                              <m:r>
                                <a:rPr lang="zh-CN" altLang="en-US" sz="2400">
                                  <a:latin typeface="Cambria Math"/>
                                </a:rPr>
                                <m:t>)+</m:t>
                              </m:r>
                              <m:r>
                                <a:rPr lang="zh-CN" altLang="en-US" sz="2400" i="1">
                                  <a:latin typeface="Cambria Math"/>
                                </a:rPr>
                                <m:t>𝛾</m:t>
                              </m:r>
                              <m:r>
                                <a:rPr lang="zh-CN" altLang="en-US" sz="2400">
                                  <a:latin typeface="Cambria Math"/>
                                </a:rPr>
                                <m:t>(3+</m:t>
                              </m:r>
                              <m:r>
                                <a:rPr lang="zh-CN" altLang="en-US" sz="2400" i="1">
                                  <a:latin typeface="Cambria Math"/>
                                </a:rPr>
                                <m:t>𝜃</m:t>
                              </m:r>
                              <m:r>
                                <a:rPr lang="zh-CN" altLang="en-US" sz="2400">
                                  <a:latin typeface="Cambria Math"/>
                                </a:rPr>
                                <m:t>)+</m:t>
                              </m:r>
                              <m:sSup>
                                <m:sSupPr>
                                  <m:ctrlPr>
                                    <a:rPr lang="zh-CN" altLang="en-US" sz="2400" i="1">
                                      <a:latin typeface="Cambria Math"/>
                                    </a:rPr>
                                  </m:ctrlPr>
                                </m:sSupPr>
                                <m:e>
                                  <m:r>
                                    <a:rPr lang="zh-CN" altLang="en-US" sz="2400" i="1">
                                      <a:latin typeface="Cambria Math"/>
                                    </a:rPr>
                                    <m:t>𝑛</m:t>
                                  </m:r>
                                </m:e>
                                <m:sup>
                                  <m:r>
                                    <a:rPr lang="zh-CN" altLang="en-US" sz="2400">
                                      <a:latin typeface="Cambria Math"/>
                                    </a:rPr>
                                    <m:t>2</m:t>
                                  </m:r>
                                </m:sup>
                              </m:sSup>
                              <m:r>
                                <a:rPr lang="zh-CN" altLang="en-US" sz="2400">
                                  <a:latin typeface="Cambria Math"/>
                                </a:rPr>
                                <m:t>(</m:t>
                              </m:r>
                              <m:r>
                                <a:rPr lang="zh-CN" altLang="en-US" sz="2400" i="1">
                                  <a:latin typeface="Cambria Math"/>
                                </a:rPr>
                                <m:t>𝛾</m:t>
                              </m:r>
                              <m:r>
                                <a:rPr lang="zh-CN" altLang="en-US" sz="2400">
                                  <a:latin typeface="Cambria Math"/>
                                </a:rPr>
                                <m:t>+2</m:t>
                              </m:r>
                              <m:r>
                                <a:rPr lang="zh-CN" altLang="en-US" sz="2400" i="1">
                                  <a:latin typeface="Cambria Math"/>
                                </a:rPr>
                                <m:t>𝜃</m:t>
                              </m:r>
                              <m:r>
                                <a:rPr lang="zh-CN" altLang="en-US" sz="2400">
                                  <a:latin typeface="Cambria Math"/>
                                </a:rPr>
                                <m:t>)−</m:t>
                              </m:r>
                              <m:r>
                                <a:rPr lang="zh-CN" altLang="en-US" sz="2400" i="1">
                                  <a:latin typeface="Cambria Math"/>
                                </a:rPr>
                                <m:t>𝑛</m:t>
                              </m:r>
                              <m:r>
                                <a:rPr lang="zh-CN" altLang="en-US" sz="2400">
                                  <a:latin typeface="Cambria Math"/>
                                </a:rPr>
                                <m:t>(2+5</m:t>
                              </m:r>
                              <m:r>
                                <a:rPr lang="zh-CN" altLang="en-US" sz="2400" i="1">
                                  <a:latin typeface="Cambria Math"/>
                                </a:rPr>
                                <m:t>𝜃</m:t>
                              </m:r>
                              <m:r>
                                <a:rPr lang="zh-CN" altLang="en-US" sz="2400">
                                  <a:latin typeface="Cambria Math"/>
                                </a:rPr>
                                <m:t>+</m:t>
                              </m:r>
                              <m:r>
                                <a:rPr lang="zh-CN" altLang="en-US" sz="2400" i="1">
                                  <a:latin typeface="Cambria Math"/>
                                </a:rPr>
                                <m:t>𝛾</m:t>
                              </m:r>
                              <m:r>
                                <a:rPr lang="zh-CN" altLang="en-US" sz="2400">
                                  <a:latin typeface="Cambria Math"/>
                                </a:rPr>
                                <m:t>(3+</m:t>
                              </m:r>
                              <m:r>
                                <a:rPr lang="zh-CN" altLang="en-US" sz="2400" i="1">
                                  <a:latin typeface="Cambria Math"/>
                                </a:rPr>
                                <m:t>𝜃</m:t>
                              </m:r>
                              <m:r>
                                <a:rPr lang="zh-CN" altLang="en-US" sz="2400">
                                  <a:latin typeface="Cambria Math"/>
                                </a:rPr>
                                <m:t>))</m:t>
                              </m:r>
                            </m:e>
                          </m:d>
                        </m:num>
                        <m:den>
                          <m:d>
                            <m:dPr>
                              <m:begChr m:val=""/>
                              <m:ctrlPr>
                                <a:rPr lang="zh-CN" altLang="en-US" sz="2400" i="1">
                                  <a:latin typeface="Cambria Math"/>
                                </a:rPr>
                              </m:ctrlPr>
                            </m:dPr>
                            <m:e>
                              <m:r>
                                <a:rPr lang="zh-CN" altLang="en-US" sz="2400">
                                  <a:latin typeface="Cambria Math"/>
                                </a:rPr>
                                <m:t>3(2+</m:t>
                              </m:r>
                              <m:r>
                                <a:rPr lang="zh-CN" altLang="en-US" sz="2400" i="1">
                                  <a:latin typeface="Cambria Math"/>
                                </a:rPr>
                                <m:t>𝜃</m:t>
                              </m:r>
                              <m:r>
                                <a:rPr lang="zh-CN" altLang="en-US" sz="2400">
                                  <a:latin typeface="Cambria Math"/>
                                </a:rPr>
                                <m:t>)−</m:t>
                              </m:r>
                              <m:sSup>
                                <m:sSupPr>
                                  <m:ctrlPr>
                                    <a:rPr lang="zh-CN" altLang="en-US" sz="2400" i="1">
                                      <a:latin typeface="Cambria Math"/>
                                    </a:rPr>
                                  </m:ctrlPr>
                                </m:sSupPr>
                                <m:e>
                                  <m:r>
                                    <a:rPr lang="zh-CN" altLang="en-US" sz="2400" i="1">
                                      <a:latin typeface="Cambria Math"/>
                                    </a:rPr>
                                    <m:t>𝛾</m:t>
                                  </m:r>
                                </m:e>
                                <m:sup>
                                  <m:r>
                                    <a:rPr lang="zh-CN" altLang="en-US" sz="2400">
                                      <a:latin typeface="Cambria Math"/>
                                    </a:rPr>
                                    <m:t>2</m:t>
                                  </m:r>
                                </m:sup>
                              </m:sSup>
                              <m:r>
                                <a:rPr lang="zh-CN" altLang="en-US" sz="2400">
                                  <a:latin typeface="Cambria Math"/>
                                </a:rPr>
                                <m:t>(3+</m:t>
                              </m:r>
                              <m:r>
                                <a:rPr lang="zh-CN" altLang="en-US" sz="2400" i="1">
                                  <a:latin typeface="Cambria Math"/>
                                </a:rPr>
                                <m:t>𝜃</m:t>
                              </m:r>
                              <m:r>
                                <a:rPr lang="zh-CN" altLang="en-US" sz="2400">
                                  <a:latin typeface="Cambria Math"/>
                                </a:rPr>
                                <m:t>)−</m:t>
                              </m:r>
                              <m:sSup>
                                <m:sSupPr>
                                  <m:ctrlPr>
                                    <a:rPr lang="zh-CN" altLang="en-US" sz="2400" i="1">
                                      <a:latin typeface="Cambria Math"/>
                                    </a:rPr>
                                  </m:ctrlPr>
                                </m:sSupPr>
                                <m:e>
                                  <m:r>
                                    <a:rPr lang="zh-CN" altLang="en-US" sz="2400" i="1">
                                      <a:latin typeface="Cambria Math"/>
                                    </a:rPr>
                                    <m:t>𝑛</m:t>
                                  </m:r>
                                </m:e>
                                <m:sup>
                                  <m:r>
                                    <a:rPr lang="zh-CN" altLang="en-US" sz="2400">
                                      <a:latin typeface="Cambria Math"/>
                                    </a:rPr>
                                    <m:t>2</m:t>
                                  </m:r>
                                </m:sup>
                              </m:sSup>
                              <m:r>
                                <a:rPr lang="zh-CN" altLang="en-US" sz="2400">
                                  <a:latin typeface="Cambria Math"/>
                                </a:rPr>
                                <m:t>(</m:t>
                              </m:r>
                              <m:sSup>
                                <m:sSupPr>
                                  <m:ctrlPr>
                                    <a:rPr lang="zh-CN" altLang="en-US" sz="2400" i="1">
                                      <a:latin typeface="Cambria Math"/>
                                    </a:rPr>
                                  </m:ctrlPr>
                                </m:sSupPr>
                                <m:e>
                                  <m:r>
                                    <a:rPr lang="zh-CN" altLang="en-US" sz="2400" i="1">
                                      <a:latin typeface="Cambria Math"/>
                                    </a:rPr>
                                    <m:t>𝛾</m:t>
                                  </m:r>
                                </m:e>
                                <m:sup>
                                  <m:r>
                                    <a:rPr lang="zh-CN" altLang="en-US" sz="2400">
                                      <a:latin typeface="Cambria Math"/>
                                    </a:rPr>
                                    <m:t>2</m:t>
                                  </m:r>
                                </m:sup>
                              </m:sSup>
                              <m:r>
                                <a:rPr lang="zh-CN" altLang="en-US" sz="2400">
                                  <a:latin typeface="Cambria Math"/>
                                </a:rPr>
                                <m:t>−2(1+</m:t>
                              </m:r>
                              <m:r>
                                <a:rPr lang="zh-CN" altLang="en-US" sz="2400" i="1">
                                  <a:latin typeface="Cambria Math"/>
                                </a:rPr>
                                <m:t>𝜃</m:t>
                              </m:r>
                              <m:r>
                                <a:rPr lang="zh-CN" altLang="en-US" sz="2400">
                                  <a:latin typeface="Cambria Math"/>
                                </a:rPr>
                                <m:t>))−</m:t>
                              </m:r>
                              <m:r>
                                <a:rPr lang="zh-CN" altLang="en-US" sz="2400" i="1">
                                  <a:latin typeface="Cambria Math"/>
                                </a:rPr>
                                <m:t>𝑛</m:t>
                              </m:r>
                              <m:r>
                                <a:rPr lang="zh-CN" altLang="en-US" sz="2400">
                                  <a:latin typeface="Cambria Math"/>
                                </a:rPr>
                                <m:t>(7+5</m:t>
                              </m:r>
                              <m:r>
                                <a:rPr lang="zh-CN" altLang="en-US" sz="2400" i="1">
                                  <a:latin typeface="Cambria Math"/>
                                </a:rPr>
                                <m:t>𝜃</m:t>
                              </m:r>
                              <m:r>
                                <a:rPr lang="zh-CN" altLang="en-US" sz="2400">
                                  <a:latin typeface="Cambria Math"/>
                                </a:rPr>
                                <m:t>−</m:t>
                              </m:r>
                              <m:sSup>
                                <m:sSupPr>
                                  <m:ctrlPr>
                                    <a:rPr lang="zh-CN" altLang="en-US" sz="2400" i="1">
                                      <a:latin typeface="Cambria Math"/>
                                    </a:rPr>
                                  </m:ctrlPr>
                                </m:sSupPr>
                                <m:e>
                                  <m:r>
                                    <a:rPr lang="zh-CN" altLang="en-US" sz="2400" i="1">
                                      <a:latin typeface="Cambria Math"/>
                                    </a:rPr>
                                    <m:t>𝛾</m:t>
                                  </m:r>
                                </m:e>
                                <m:sup>
                                  <m:r>
                                    <a:rPr lang="zh-CN" altLang="en-US" sz="2400">
                                      <a:latin typeface="Cambria Math"/>
                                    </a:rPr>
                                    <m:t>2</m:t>
                                  </m:r>
                                </m:sup>
                              </m:sSup>
                              <m:r>
                                <a:rPr lang="zh-CN" altLang="en-US" sz="2400">
                                  <a:latin typeface="Cambria Math"/>
                                </a:rPr>
                                <m:t>(3+</m:t>
                              </m:r>
                              <m:r>
                                <a:rPr lang="zh-CN" altLang="en-US" sz="2400" i="1">
                                  <a:latin typeface="Cambria Math"/>
                                </a:rPr>
                                <m:t>𝜃</m:t>
                              </m:r>
                              <m:r>
                                <a:rPr lang="zh-CN" altLang="en-US" sz="2400">
                                  <a:latin typeface="Cambria Math"/>
                                </a:rPr>
                                <m:t>)</m:t>
                              </m:r>
                            </m:e>
                          </m:d>
                        </m:den>
                      </m:f>
                    </m:oMath>
                  </m:oMathPara>
                </a14:m>
                <a:endParaRPr lang="en-US" altLang="zh-CN" sz="2400" dirty="0" smtClean="0">
                  <a:latin typeface="Times New Roman" panose="02020603050405020304" pitchFamily="18" charset="0"/>
                  <a:cs typeface="Times New Roman" panose="02020603050405020304" pitchFamily="18" charset="0"/>
                </a:endParaRPr>
              </a:p>
              <a:p>
                <a:pPr marL="0" indent="0" algn="ctr">
                  <a:buNone/>
                </a:pPr>
                <a:endParaRPr lang="en-US" altLang="zh-CN" sz="2400" dirty="0" smtClean="0">
                  <a:latin typeface="Times New Roman" panose="02020603050405020304" pitchFamily="18" charset="0"/>
                  <a:cs typeface="Times New Roman" panose="02020603050405020304" pitchFamily="18" charset="0"/>
                </a:endParaRPr>
              </a:p>
              <a:p>
                <a:pPr marL="0" indent="0" algn="ctr">
                  <a:buNone/>
                </a:pPr>
                <a14:m>
                  <m:oMathPara xmlns:m="http://schemas.openxmlformats.org/officeDocument/2006/math">
                    <m:oMathParaPr>
                      <m:jc m:val="centerGroup"/>
                    </m:oMathParaPr>
                    <m:oMath xmlns:m="http://schemas.openxmlformats.org/officeDocument/2006/math">
                      <m:sSup>
                        <m:sSupPr>
                          <m:ctrlPr>
                            <a:rPr lang="en-US" altLang="zh-CN" sz="2400" i="1">
                              <a:latin typeface="Cambria Math"/>
                            </a:rPr>
                          </m:ctrlPr>
                        </m:sSupPr>
                        <m:e>
                          <m:sSub>
                            <m:sSubPr>
                              <m:ctrlPr>
                                <a:rPr lang="zh-CN" altLang="en-US" sz="2400" i="1">
                                  <a:latin typeface="Cambria Math"/>
                                </a:rPr>
                              </m:ctrlPr>
                            </m:sSubPr>
                            <m:e>
                              <m:r>
                                <a:rPr lang="zh-CN" altLang="en-US" sz="2400" i="1">
                                  <a:latin typeface="Cambria Math"/>
                                </a:rPr>
                                <m:t>𝑝</m:t>
                              </m:r>
                            </m:e>
                            <m:sub>
                              <m:r>
                                <a:rPr lang="en-US" altLang="zh-CN" sz="2400" b="0" i="0" smtClean="0">
                                  <a:latin typeface="Cambria Math"/>
                                </a:rPr>
                                <m:t>2</m:t>
                              </m:r>
                            </m:sub>
                          </m:sSub>
                        </m:e>
                        <m:sup>
                          <m:r>
                            <a:rPr lang="en-US" altLang="zh-CN" sz="2400" i="1">
                              <a:latin typeface="Cambria Math"/>
                            </a:rPr>
                            <m:t>∗</m:t>
                          </m:r>
                        </m:sup>
                      </m:sSup>
                      <m:r>
                        <a:rPr lang="zh-CN" altLang="en-US" sz="2400">
                          <a:latin typeface="Cambria Math"/>
                        </a:rPr>
                        <m:t>=</m:t>
                      </m:r>
                      <m:f>
                        <m:fPr>
                          <m:ctrlPr>
                            <a:rPr lang="zh-CN" altLang="en-US" sz="2400" i="1">
                              <a:latin typeface="Cambria Math"/>
                            </a:rPr>
                          </m:ctrlPr>
                        </m:fPr>
                        <m:num>
                          <m:d>
                            <m:dPr>
                              <m:begChr m:val=""/>
                              <m:ctrlPr>
                                <a:rPr lang="zh-CN" altLang="en-US" sz="2400" i="1">
                                  <a:latin typeface="Cambria Math"/>
                                </a:rPr>
                              </m:ctrlPr>
                            </m:dPr>
                            <m:e>
                              <m:r>
                                <a:rPr lang="zh-CN" altLang="en-US" sz="2400" i="1">
                                  <a:latin typeface="Cambria Math"/>
                                </a:rPr>
                                <m:t>𝑎</m:t>
                              </m:r>
                              <m:r>
                                <a:rPr lang="zh-CN" altLang="en-US" sz="2400">
                                  <a:latin typeface="Cambria Math"/>
                                </a:rPr>
                                <m:t>(2−</m:t>
                              </m:r>
                              <m:r>
                                <a:rPr lang="zh-CN" altLang="en-US" sz="2400" i="1">
                                  <a:latin typeface="Cambria Math"/>
                                </a:rPr>
                                <m:t>𝑛</m:t>
                              </m:r>
                              <m:r>
                                <a:rPr lang="zh-CN" altLang="en-US" sz="2400">
                                  <a:latin typeface="Cambria Math"/>
                                </a:rPr>
                                <m:t>)(2+</m:t>
                              </m:r>
                              <m:r>
                                <a:rPr lang="zh-CN" altLang="en-US" sz="2400" i="1">
                                  <a:latin typeface="Cambria Math"/>
                                </a:rPr>
                                <m:t>𝜃</m:t>
                              </m:r>
                              <m:r>
                                <a:rPr lang="zh-CN" altLang="en-US" sz="2400">
                                  <a:latin typeface="Cambria Math"/>
                                </a:rPr>
                                <m:t>+</m:t>
                              </m:r>
                              <m:r>
                                <a:rPr lang="zh-CN" altLang="en-US" sz="2400" i="1">
                                  <a:latin typeface="Cambria Math"/>
                                </a:rPr>
                                <m:t>𝛾</m:t>
                              </m:r>
                              <m:r>
                                <a:rPr lang="zh-CN" altLang="en-US" sz="2400">
                                  <a:latin typeface="Cambria Math"/>
                                </a:rPr>
                                <m:t>(1+</m:t>
                              </m:r>
                              <m:r>
                                <a:rPr lang="zh-CN" altLang="en-US" sz="2400" i="1">
                                  <a:latin typeface="Cambria Math"/>
                                </a:rPr>
                                <m:t>𝜃</m:t>
                              </m:r>
                              <m:r>
                                <a:rPr lang="zh-CN" altLang="en-US" sz="2400">
                                  <a:latin typeface="Cambria Math"/>
                                </a:rPr>
                                <m:t>)−</m:t>
                              </m:r>
                              <m:r>
                                <a:rPr lang="zh-CN" altLang="en-US" sz="2400" i="1">
                                  <a:latin typeface="Cambria Math"/>
                                </a:rPr>
                                <m:t>𝑛</m:t>
                              </m:r>
                              <m:r>
                                <a:rPr lang="zh-CN" altLang="en-US" sz="2400">
                                  <a:latin typeface="Cambria Math"/>
                                </a:rPr>
                                <m:t>(1+</m:t>
                              </m:r>
                              <m:r>
                                <a:rPr lang="zh-CN" altLang="en-US" sz="2400" i="1">
                                  <a:latin typeface="Cambria Math"/>
                                </a:rPr>
                                <m:t>𝜃</m:t>
                              </m:r>
                              <m:r>
                                <a:rPr lang="zh-CN" altLang="en-US" sz="2400">
                                  <a:latin typeface="Cambria Math"/>
                                </a:rPr>
                                <m:t>+</m:t>
                              </m:r>
                              <m:r>
                                <a:rPr lang="zh-CN" altLang="en-US" sz="2400" i="1">
                                  <a:latin typeface="Cambria Math"/>
                                </a:rPr>
                                <m:t>𝛾𝜃</m:t>
                              </m:r>
                              <m:r>
                                <a:rPr lang="zh-CN" altLang="en-US" sz="2400">
                                  <a:latin typeface="Cambria Math"/>
                                </a:rPr>
                                <m:t>)</m:t>
                              </m:r>
                            </m:e>
                          </m:d>
                        </m:num>
                        <m:den>
                          <m:d>
                            <m:dPr>
                              <m:begChr m:val=""/>
                              <m:ctrlPr>
                                <a:rPr lang="zh-CN" altLang="en-US" sz="2400" i="1">
                                  <a:latin typeface="Cambria Math"/>
                                </a:rPr>
                              </m:ctrlPr>
                            </m:dPr>
                            <m:e>
                              <m:r>
                                <a:rPr lang="zh-CN" altLang="en-US" sz="2400">
                                  <a:latin typeface="Cambria Math"/>
                                </a:rPr>
                                <m:t>3(2+</m:t>
                              </m:r>
                              <m:r>
                                <a:rPr lang="zh-CN" altLang="en-US" sz="2400" i="1">
                                  <a:latin typeface="Cambria Math"/>
                                </a:rPr>
                                <m:t>𝜃</m:t>
                              </m:r>
                              <m:r>
                                <a:rPr lang="zh-CN" altLang="en-US" sz="2400">
                                  <a:latin typeface="Cambria Math"/>
                                </a:rPr>
                                <m:t>)−</m:t>
                              </m:r>
                              <m:sSup>
                                <m:sSupPr>
                                  <m:ctrlPr>
                                    <a:rPr lang="zh-CN" altLang="en-US" sz="2400" i="1">
                                      <a:latin typeface="Cambria Math"/>
                                    </a:rPr>
                                  </m:ctrlPr>
                                </m:sSupPr>
                                <m:e>
                                  <m:r>
                                    <a:rPr lang="zh-CN" altLang="en-US" sz="2400" i="1">
                                      <a:latin typeface="Cambria Math"/>
                                    </a:rPr>
                                    <m:t>𝛾</m:t>
                                  </m:r>
                                </m:e>
                                <m:sup>
                                  <m:r>
                                    <a:rPr lang="zh-CN" altLang="en-US" sz="2400">
                                      <a:latin typeface="Cambria Math"/>
                                    </a:rPr>
                                    <m:t>2</m:t>
                                  </m:r>
                                </m:sup>
                              </m:sSup>
                              <m:r>
                                <a:rPr lang="zh-CN" altLang="en-US" sz="2400">
                                  <a:latin typeface="Cambria Math"/>
                                </a:rPr>
                                <m:t>(3+</m:t>
                              </m:r>
                              <m:r>
                                <a:rPr lang="zh-CN" altLang="en-US" sz="2400" i="1">
                                  <a:latin typeface="Cambria Math"/>
                                </a:rPr>
                                <m:t>𝜃</m:t>
                              </m:r>
                              <m:r>
                                <a:rPr lang="zh-CN" altLang="en-US" sz="2400">
                                  <a:latin typeface="Cambria Math"/>
                                </a:rPr>
                                <m:t>)−</m:t>
                              </m:r>
                              <m:sSup>
                                <m:sSupPr>
                                  <m:ctrlPr>
                                    <a:rPr lang="zh-CN" altLang="en-US" sz="2400" i="1">
                                      <a:latin typeface="Cambria Math"/>
                                    </a:rPr>
                                  </m:ctrlPr>
                                </m:sSupPr>
                                <m:e>
                                  <m:r>
                                    <a:rPr lang="zh-CN" altLang="en-US" sz="2400" i="1">
                                      <a:latin typeface="Cambria Math"/>
                                    </a:rPr>
                                    <m:t>𝑛</m:t>
                                  </m:r>
                                </m:e>
                                <m:sup>
                                  <m:r>
                                    <a:rPr lang="zh-CN" altLang="en-US" sz="2400">
                                      <a:latin typeface="Cambria Math"/>
                                    </a:rPr>
                                    <m:t>2</m:t>
                                  </m:r>
                                </m:sup>
                              </m:sSup>
                              <m:r>
                                <a:rPr lang="zh-CN" altLang="en-US" sz="2400">
                                  <a:latin typeface="Cambria Math"/>
                                </a:rPr>
                                <m:t>(</m:t>
                              </m:r>
                              <m:sSup>
                                <m:sSupPr>
                                  <m:ctrlPr>
                                    <a:rPr lang="zh-CN" altLang="en-US" sz="2400" i="1">
                                      <a:latin typeface="Cambria Math"/>
                                    </a:rPr>
                                  </m:ctrlPr>
                                </m:sSupPr>
                                <m:e>
                                  <m:r>
                                    <a:rPr lang="zh-CN" altLang="en-US" sz="2400" i="1">
                                      <a:latin typeface="Cambria Math"/>
                                    </a:rPr>
                                    <m:t>𝛾</m:t>
                                  </m:r>
                                </m:e>
                                <m:sup>
                                  <m:r>
                                    <a:rPr lang="zh-CN" altLang="en-US" sz="2400">
                                      <a:latin typeface="Cambria Math"/>
                                    </a:rPr>
                                    <m:t>2</m:t>
                                  </m:r>
                                </m:sup>
                              </m:sSup>
                              <m:r>
                                <a:rPr lang="zh-CN" altLang="en-US" sz="2400">
                                  <a:latin typeface="Cambria Math"/>
                                </a:rPr>
                                <m:t>−2(1+</m:t>
                              </m:r>
                              <m:r>
                                <a:rPr lang="zh-CN" altLang="en-US" sz="2400" i="1">
                                  <a:latin typeface="Cambria Math"/>
                                </a:rPr>
                                <m:t>𝜃</m:t>
                              </m:r>
                              <m:r>
                                <a:rPr lang="zh-CN" altLang="en-US" sz="2400">
                                  <a:latin typeface="Cambria Math"/>
                                </a:rPr>
                                <m:t>))−</m:t>
                              </m:r>
                              <m:r>
                                <a:rPr lang="zh-CN" altLang="en-US" sz="2400" i="1">
                                  <a:latin typeface="Cambria Math"/>
                                </a:rPr>
                                <m:t>𝑛</m:t>
                              </m:r>
                              <m:r>
                                <a:rPr lang="zh-CN" altLang="en-US" sz="2400">
                                  <a:latin typeface="Cambria Math"/>
                                </a:rPr>
                                <m:t>(7+5</m:t>
                              </m:r>
                              <m:r>
                                <a:rPr lang="zh-CN" altLang="en-US" sz="2400" i="1">
                                  <a:latin typeface="Cambria Math"/>
                                </a:rPr>
                                <m:t>𝜃</m:t>
                              </m:r>
                              <m:r>
                                <a:rPr lang="zh-CN" altLang="en-US" sz="2400">
                                  <a:latin typeface="Cambria Math"/>
                                </a:rPr>
                                <m:t>−</m:t>
                              </m:r>
                              <m:sSup>
                                <m:sSupPr>
                                  <m:ctrlPr>
                                    <a:rPr lang="zh-CN" altLang="en-US" sz="2400" i="1">
                                      <a:latin typeface="Cambria Math"/>
                                    </a:rPr>
                                  </m:ctrlPr>
                                </m:sSupPr>
                                <m:e>
                                  <m:r>
                                    <a:rPr lang="zh-CN" altLang="en-US" sz="2400" i="1">
                                      <a:latin typeface="Cambria Math"/>
                                    </a:rPr>
                                    <m:t>𝛾</m:t>
                                  </m:r>
                                </m:e>
                                <m:sup>
                                  <m:r>
                                    <a:rPr lang="zh-CN" altLang="en-US" sz="2400">
                                      <a:latin typeface="Cambria Math"/>
                                    </a:rPr>
                                    <m:t>2</m:t>
                                  </m:r>
                                </m:sup>
                              </m:sSup>
                              <m:r>
                                <a:rPr lang="zh-CN" altLang="en-US" sz="2400">
                                  <a:latin typeface="Cambria Math"/>
                                </a:rPr>
                                <m:t>(3+</m:t>
                              </m:r>
                              <m:r>
                                <a:rPr lang="zh-CN" altLang="en-US" sz="2400" i="1">
                                  <a:latin typeface="Cambria Math"/>
                                </a:rPr>
                                <m:t>𝜃</m:t>
                              </m:r>
                              <m:r>
                                <a:rPr lang="zh-CN" altLang="en-US" sz="2400">
                                  <a:latin typeface="Cambria Math"/>
                                </a:rPr>
                                <m:t>)</m:t>
                              </m:r>
                            </m:e>
                          </m:d>
                        </m:den>
                      </m:f>
                    </m:oMath>
                  </m:oMathPara>
                </a14:m>
                <a:endParaRPr lang="en-US" altLang="zh-CN" sz="2400" dirty="0" smtClean="0">
                  <a:latin typeface="Times New Roman" panose="02020603050405020304" pitchFamily="18" charset="0"/>
                  <a:cs typeface="Times New Roman" panose="02020603050405020304" pitchFamily="18" charset="0"/>
                </a:endParaRPr>
              </a:p>
            </p:txBody>
          </p:sp>
        </mc:Choice>
        <mc:Fallback xmlns="">
          <p:sp>
            <p:nvSpPr>
              <p:cNvPr id="6" name="内容占位符 2"/>
              <p:cNvSpPr txBox="1">
                <a:spLocks noRot="1" noChangeAspect="1" noMove="1" noResize="1" noEditPoints="1" noAdjustHandles="1" noChangeArrowheads="1" noChangeShapeType="1" noTextEdit="1"/>
              </p:cNvSpPr>
              <p:nvPr/>
            </p:nvSpPr>
            <p:spPr>
              <a:xfrm>
                <a:off x="192632" y="1433512"/>
                <a:ext cx="11806735" cy="4340225"/>
              </a:xfrm>
              <a:prstGeom prst="rect">
                <a:avLst/>
              </a:prstGeom>
              <a:blipFill rotWithShape="1">
                <a:blip r:embed="rId2"/>
                <a:stretch>
                  <a:fillRect l="-723" t="-196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05199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4"/>
          <p:cNvSpPr>
            <a:spLocks noChangeArrowheads="1"/>
          </p:cNvSpPr>
          <p:nvPr/>
        </p:nvSpPr>
        <p:spPr bwMode="auto">
          <a:xfrm>
            <a:off x="0" y="0"/>
            <a:ext cx="12192000" cy="663575"/>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12291" name="矩形 5"/>
          <p:cNvSpPr>
            <a:spLocks noChangeArrowheads="1"/>
          </p:cNvSpPr>
          <p:nvPr/>
        </p:nvSpPr>
        <p:spPr bwMode="auto">
          <a:xfrm>
            <a:off x="0" y="5953746"/>
            <a:ext cx="12192000" cy="904254"/>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12292" name="文本框 1"/>
          <p:cNvSpPr txBox="1">
            <a:spLocks noChangeArrowheads="1"/>
          </p:cNvSpPr>
          <p:nvPr/>
        </p:nvSpPr>
        <p:spPr bwMode="auto">
          <a:xfrm>
            <a:off x="2068513" y="483463"/>
            <a:ext cx="80549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a:lnSpc>
                <a:spcPct val="100000"/>
              </a:lnSpc>
              <a:spcBef>
                <a:spcPct val="0"/>
              </a:spcBef>
              <a:buNone/>
            </a:pPr>
            <a:r>
              <a:rPr lang="en-US" altLang="zh-CN" sz="4400" dirty="0"/>
              <a:t>Bertrand </a:t>
            </a:r>
            <a:r>
              <a:rPr lang="en-US" altLang="zh-CN" sz="4400" dirty="0" smtClean="0"/>
              <a:t>competition (II</a:t>
            </a:r>
            <a:r>
              <a:rPr lang="en-US" altLang="zh-CN" sz="4400" dirty="0"/>
              <a:t>)</a:t>
            </a:r>
            <a:endParaRPr lang="zh-CN" altLang="en-US" sz="1800" dirty="0">
              <a:latin typeface="华文琥珀" pitchFamily="2" charset="-122"/>
              <a:ea typeface="华文琥珀" pitchFamily="2" charset="-122"/>
            </a:endParaRPr>
          </a:p>
        </p:txBody>
      </p:sp>
      <mc:AlternateContent xmlns:mc="http://schemas.openxmlformats.org/markup-compatibility/2006" xmlns:a14="http://schemas.microsoft.com/office/drawing/2010/main">
        <mc:Choice Requires="a14">
          <p:sp>
            <p:nvSpPr>
              <p:cNvPr id="6" name="文本框 47"/>
              <p:cNvSpPr txBox="1">
                <a:spLocks noChangeArrowheads="1"/>
              </p:cNvSpPr>
              <p:nvPr/>
            </p:nvSpPr>
            <p:spPr bwMode="auto">
              <a:xfrm>
                <a:off x="-95639" y="1084262"/>
                <a:ext cx="12287639" cy="45689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285750" indent="-285750">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just" eaLnBrk="1" hangingPunct="1">
                  <a:lnSpc>
                    <a:spcPct val="100000"/>
                  </a:lnSpc>
                  <a:spcBef>
                    <a:spcPts val="600"/>
                  </a:spcBef>
                </a:pPr>
                <a:r>
                  <a:rPr lang="en-US" altLang="zh-CN" sz="2200" dirty="0">
                    <a:latin typeface="Times New Roman" panose="02020603050405020304" pitchFamily="18" charset="0"/>
                    <a:cs typeface="Times New Roman" panose="02020603050405020304" pitchFamily="18" charset="0"/>
                  </a:rPr>
                  <a:t>A few remarks are in order</a:t>
                </a:r>
                <a:r>
                  <a:rPr lang="en-US" altLang="zh-CN" sz="2200" dirty="0" smtClean="0">
                    <a:latin typeface="Times New Roman" panose="02020603050405020304" pitchFamily="18" charset="0"/>
                    <a:cs typeface="Times New Roman" panose="02020603050405020304" pitchFamily="18" charset="0"/>
                  </a:rPr>
                  <a:t>.</a:t>
                </a:r>
              </a:p>
              <a:p>
                <a:pPr algn="just" eaLnBrk="1" hangingPunct="1">
                  <a:lnSpc>
                    <a:spcPct val="100000"/>
                  </a:lnSpc>
                  <a:spcBef>
                    <a:spcPts val="600"/>
                  </a:spcBef>
                </a:pPr>
                <a:r>
                  <a:rPr lang="en-US" altLang="zh-CN" sz="2200" dirty="0" smtClean="0">
                    <a:latin typeface="Times New Roman" panose="02020603050405020304" pitchFamily="18" charset="0"/>
                    <a:cs typeface="Times New Roman" panose="02020603050405020304" pitchFamily="18" charset="0"/>
                  </a:rPr>
                  <a:t>Firstly</a:t>
                </a:r>
                <a:r>
                  <a:rPr lang="en-US" altLang="zh-CN" sz="2200" dirty="0">
                    <a:latin typeface="Times New Roman" panose="02020603050405020304" pitchFamily="18" charset="0"/>
                    <a:cs typeface="Times New Roman" panose="02020603050405020304" pitchFamily="18" charset="0"/>
                  </a:rPr>
                  <a:t>, the higher degree of privatization leads to an increase in the prices of both firms and the private firm’s output, but will decrease the public firm’s output and the total output; that </a:t>
                </a:r>
                <a:r>
                  <a:rPr lang="en-US" altLang="zh-CN" sz="2200" dirty="0" smtClean="0">
                    <a:latin typeface="Times New Roman" panose="02020603050405020304" pitchFamily="18" charset="0"/>
                    <a:cs typeface="Times New Roman" panose="02020603050405020304" pitchFamily="18" charset="0"/>
                  </a:rPr>
                  <a:t>is,  </a:t>
                </a:r>
                <a14:m>
                  <m:oMath xmlns:m="http://schemas.openxmlformats.org/officeDocument/2006/math">
                    <m:f>
                      <m:fPr>
                        <m:ctrlPr>
                          <a:rPr lang="zh-CN" altLang="en-US" sz="2400" i="1">
                            <a:latin typeface="Cambria Math"/>
                          </a:rPr>
                        </m:ctrlPr>
                      </m:fPr>
                      <m:num>
                        <m:r>
                          <a:rPr lang="zh-CN" altLang="en-US" sz="2400">
                            <a:latin typeface="Cambria Math"/>
                          </a:rPr>
                          <m:t>𝜕</m:t>
                        </m:r>
                        <m:sSub>
                          <m:sSubPr>
                            <m:ctrlPr>
                              <a:rPr lang="zh-CN" altLang="en-US" sz="2400" i="1">
                                <a:latin typeface="Cambria Math"/>
                              </a:rPr>
                            </m:ctrlPr>
                          </m:sSubPr>
                          <m:e>
                            <m:r>
                              <a:rPr lang="zh-CN" altLang="en-US" sz="2400" i="1">
                                <a:latin typeface="Cambria Math"/>
                              </a:rPr>
                              <m:t>𝑝</m:t>
                            </m:r>
                          </m:e>
                          <m:sub>
                            <m:r>
                              <a:rPr lang="zh-CN" altLang="en-US" sz="2400">
                                <a:latin typeface="Cambria Math"/>
                              </a:rPr>
                              <m:t>1</m:t>
                            </m:r>
                          </m:sub>
                        </m:sSub>
                        <m:r>
                          <a:rPr lang="zh-CN" altLang="en-US" sz="2400">
                            <a:latin typeface="Cambria Math"/>
                          </a:rPr>
                          <m:t>∗</m:t>
                        </m:r>
                      </m:num>
                      <m:den>
                        <m:r>
                          <a:rPr lang="zh-CN" altLang="en-US" sz="2400">
                            <a:latin typeface="Cambria Math"/>
                          </a:rPr>
                          <m:t>𝜕</m:t>
                        </m:r>
                        <m:r>
                          <a:rPr lang="zh-CN" altLang="en-US" sz="2400" i="1">
                            <a:latin typeface="Cambria Math"/>
                          </a:rPr>
                          <m:t>𝜃</m:t>
                        </m:r>
                      </m:den>
                    </m:f>
                    <m:r>
                      <a:rPr lang="zh-CN" altLang="en-US" sz="2400">
                        <a:latin typeface="Cambria Math"/>
                      </a:rPr>
                      <m:t>&gt;</m:t>
                    </m:r>
                    <m:f>
                      <m:fPr>
                        <m:ctrlPr>
                          <a:rPr lang="zh-CN" altLang="en-US" sz="2400" i="1">
                            <a:latin typeface="Cambria Math"/>
                          </a:rPr>
                        </m:ctrlPr>
                      </m:fPr>
                      <m:num>
                        <m:r>
                          <a:rPr lang="zh-CN" altLang="en-US" sz="2400">
                            <a:latin typeface="Cambria Math"/>
                          </a:rPr>
                          <m:t>𝜕</m:t>
                        </m:r>
                        <m:sSub>
                          <m:sSubPr>
                            <m:ctrlPr>
                              <a:rPr lang="zh-CN" altLang="en-US" sz="2400" i="1">
                                <a:latin typeface="Cambria Math"/>
                              </a:rPr>
                            </m:ctrlPr>
                          </m:sSubPr>
                          <m:e>
                            <m:r>
                              <a:rPr lang="zh-CN" altLang="en-US" sz="2400" i="1">
                                <a:latin typeface="Cambria Math"/>
                              </a:rPr>
                              <m:t>𝑝</m:t>
                            </m:r>
                          </m:e>
                          <m:sub>
                            <m:r>
                              <a:rPr lang="zh-CN" altLang="en-US" sz="2400">
                                <a:latin typeface="Cambria Math"/>
                              </a:rPr>
                              <m:t>2</m:t>
                            </m:r>
                          </m:sub>
                        </m:sSub>
                        <m:r>
                          <a:rPr lang="zh-CN" altLang="en-US" sz="2400">
                            <a:latin typeface="Cambria Math"/>
                          </a:rPr>
                          <m:t>∗</m:t>
                        </m:r>
                      </m:num>
                      <m:den>
                        <m:r>
                          <a:rPr lang="zh-CN" altLang="en-US" sz="2400">
                            <a:latin typeface="Cambria Math"/>
                          </a:rPr>
                          <m:t>𝜕</m:t>
                        </m:r>
                        <m:r>
                          <a:rPr lang="zh-CN" altLang="en-US" sz="2400" i="1">
                            <a:latin typeface="Cambria Math"/>
                          </a:rPr>
                          <m:t>𝜃</m:t>
                        </m:r>
                      </m:den>
                    </m:f>
                    <m:r>
                      <a:rPr lang="zh-CN" altLang="en-US" sz="2400">
                        <a:latin typeface="Cambria Math"/>
                      </a:rPr>
                      <m:t>&gt;0</m:t>
                    </m:r>
                  </m:oMath>
                </a14:m>
                <a:r>
                  <a:rPr lang="en-US" altLang="zh-CN" sz="22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zh-CN" altLang="en-US" sz="2400" i="1">
                            <a:latin typeface="Cambria Math"/>
                          </a:rPr>
                        </m:ctrlPr>
                      </m:fPr>
                      <m:num>
                        <m:r>
                          <a:rPr lang="zh-CN" altLang="en-US" sz="2400">
                            <a:latin typeface="Cambria Math"/>
                          </a:rPr>
                          <m:t>𝜕</m:t>
                        </m:r>
                        <m:sSub>
                          <m:sSubPr>
                            <m:ctrlPr>
                              <a:rPr lang="zh-CN" altLang="en-US" sz="2400" i="1">
                                <a:latin typeface="Cambria Math"/>
                              </a:rPr>
                            </m:ctrlPr>
                          </m:sSubPr>
                          <m:e>
                            <m:r>
                              <a:rPr lang="zh-CN" altLang="en-US" sz="2400" i="1">
                                <a:latin typeface="Cambria Math"/>
                              </a:rPr>
                              <m:t>𝑞</m:t>
                            </m:r>
                          </m:e>
                          <m:sub>
                            <m:r>
                              <a:rPr lang="zh-CN" altLang="en-US" sz="2400">
                                <a:latin typeface="Cambria Math"/>
                              </a:rPr>
                              <m:t>1</m:t>
                            </m:r>
                          </m:sub>
                        </m:sSub>
                        <m:r>
                          <a:rPr lang="zh-CN" altLang="en-US" sz="2400">
                            <a:latin typeface="Cambria Math"/>
                          </a:rPr>
                          <m:t>∗</m:t>
                        </m:r>
                      </m:num>
                      <m:den>
                        <m:r>
                          <a:rPr lang="zh-CN" altLang="en-US" sz="2400">
                            <a:latin typeface="Cambria Math"/>
                          </a:rPr>
                          <m:t>𝜕</m:t>
                        </m:r>
                        <m:r>
                          <a:rPr lang="zh-CN" altLang="en-US" sz="2400" i="1">
                            <a:latin typeface="Cambria Math"/>
                          </a:rPr>
                          <m:t>𝜃</m:t>
                        </m:r>
                      </m:den>
                    </m:f>
                    <m:r>
                      <a:rPr lang="zh-CN" altLang="en-US" sz="2400">
                        <a:latin typeface="Cambria Math"/>
                      </a:rPr>
                      <m:t>&lt;0</m:t>
                    </m:r>
                  </m:oMath>
                </a14:m>
                <a:r>
                  <a:rPr lang="en-US" altLang="zh-CN" sz="2200" dirty="0" smtClean="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 </a:t>
                </a:r>
                <a14:m>
                  <m:oMath xmlns:m="http://schemas.openxmlformats.org/officeDocument/2006/math">
                    <m:f>
                      <m:fPr>
                        <m:ctrlPr>
                          <a:rPr lang="zh-CN" altLang="en-US" sz="2400" i="1">
                            <a:latin typeface="Cambria Math"/>
                          </a:rPr>
                        </m:ctrlPr>
                      </m:fPr>
                      <m:num>
                        <m:r>
                          <a:rPr lang="zh-CN" altLang="en-US" sz="2400">
                            <a:latin typeface="Cambria Math"/>
                          </a:rPr>
                          <m:t>𝜕</m:t>
                        </m:r>
                        <m:sSub>
                          <m:sSubPr>
                            <m:ctrlPr>
                              <a:rPr lang="zh-CN" altLang="en-US" sz="2400" i="1">
                                <a:latin typeface="Cambria Math"/>
                              </a:rPr>
                            </m:ctrlPr>
                          </m:sSubPr>
                          <m:e>
                            <m:r>
                              <a:rPr lang="zh-CN" altLang="en-US" sz="2400" i="1">
                                <a:latin typeface="Cambria Math"/>
                              </a:rPr>
                              <m:t>𝑞</m:t>
                            </m:r>
                          </m:e>
                          <m:sub>
                            <m:r>
                              <a:rPr lang="zh-CN" altLang="en-US" sz="2400">
                                <a:latin typeface="Cambria Math"/>
                              </a:rPr>
                              <m:t>2</m:t>
                            </m:r>
                          </m:sub>
                        </m:sSub>
                        <m:r>
                          <a:rPr lang="zh-CN" altLang="en-US" sz="2400">
                            <a:latin typeface="Cambria Math"/>
                          </a:rPr>
                          <m:t>∗</m:t>
                        </m:r>
                      </m:num>
                      <m:den>
                        <m:r>
                          <a:rPr lang="zh-CN" altLang="en-US" sz="2400">
                            <a:latin typeface="Cambria Math"/>
                          </a:rPr>
                          <m:t>𝜕</m:t>
                        </m:r>
                        <m:r>
                          <a:rPr lang="zh-CN" altLang="en-US" sz="2400" i="1">
                            <a:latin typeface="Cambria Math"/>
                          </a:rPr>
                          <m:t>𝜃</m:t>
                        </m:r>
                      </m:den>
                    </m:f>
                    <m:r>
                      <a:rPr lang="zh-CN" altLang="en-US" sz="2400">
                        <a:latin typeface="Cambria Math"/>
                      </a:rPr>
                      <m:t>&gt;0</m:t>
                    </m:r>
                  </m:oMath>
                </a14:m>
                <a:r>
                  <a:rPr lang="en-US" altLang="zh-CN" sz="2200" dirty="0">
                    <a:latin typeface="Times New Roman" panose="02020603050405020304" pitchFamily="18" charset="0"/>
                    <a:cs typeface="Times New Roman" panose="02020603050405020304" pitchFamily="18" charset="0"/>
                  </a:rPr>
                  <a:t> </a:t>
                </a:r>
                <a:r>
                  <a:rPr lang="en-US" altLang="zh-CN" sz="2200" dirty="0" smtClean="0">
                    <a:latin typeface="Times New Roman" panose="02020603050405020304" pitchFamily="18" charset="0"/>
                    <a:cs typeface="Times New Roman" panose="02020603050405020304" pitchFamily="18" charset="0"/>
                  </a:rPr>
                  <a:t> and </a:t>
                </a:r>
                <a14:m>
                  <m:oMath xmlns:m="http://schemas.openxmlformats.org/officeDocument/2006/math">
                    <m:f>
                      <m:fPr>
                        <m:ctrlPr>
                          <a:rPr lang="zh-CN" altLang="en-US" sz="2400" i="1">
                            <a:latin typeface="Cambria Math"/>
                          </a:rPr>
                        </m:ctrlPr>
                      </m:fPr>
                      <m:num>
                        <m:d>
                          <m:dPr>
                            <m:begChr m:val=""/>
                            <m:ctrlPr>
                              <a:rPr lang="zh-CN" altLang="en-US" sz="2400" i="1">
                                <a:latin typeface="Cambria Math"/>
                              </a:rPr>
                            </m:ctrlPr>
                          </m:dPr>
                          <m:e>
                            <m:r>
                              <a:rPr lang="zh-CN" altLang="en-US" sz="2400">
                                <a:latin typeface="Cambria Math"/>
                              </a:rPr>
                              <m:t>𝜕</m:t>
                            </m:r>
                            <m:r>
                              <a:rPr lang="zh-CN" altLang="en-US" sz="2400">
                                <a:latin typeface="Cambria Math"/>
                              </a:rPr>
                              <m:t>(</m:t>
                            </m:r>
                            <m:sSub>
                              <m:sSubPr>
                                <m:ctrlPr>
                                  <a:rPr lang="zh-CN" altLang="en-US" sz="2400" i="1">
                                    <a:latin typeface="Cambria Math"/>
                                  </a:rPr>
                                </m:ctrlPr>
                              </m:sSubPr>
                              <m:e>
                                <m:r>
                                  <a:rPr lang="zh-CN" altLang="en-US" sz="2400" i="1">
                                    <a:latin typeface="Cambria Math"/>
                                  </a:rPr>
                                  <m:t>𝑞</m:t>
                                </m:r>
                              </m:e>
                              <m:sub>
                                <m:r>
                                  <a:rPr lang="zh-CN" altLang="en-US" sz="2400">
                                    <a:latin typeface="Cambria Math"/>
                                  </a:rPr>
                                  <m:t>1</m:t>
                                </m:r>
                              </m:sub>
                            </m:sSub>
                            <m:r>
                              <a:rPr lang="zh-CN" altLang="en-US" sz="2400">
                                <a:latin typeface="Cambria Math"/>
                              </a:rPr>
                              <m:t>∗+</m:t>
                            </m:r>
                            <m:sSub>
                              <m:sSubPr>
                                <m:ctrlPr>
                                  <a:rPr lang="zh-CN" altLang="en-US" sz="2400" i="1">
                                    <a:latin typeface="Cambria Math"/>
                                  </a:rPr>
                                </m:ctrlPr>
                              </m:sSubPr>
                              <m:e>
                                <m:r>
                                  <a:rPr lang="zh-CN" altLang="en-US" sz="2400" i="1">
                                    <a:latin typeface="Cambria Math"/>
                                  </a:rPr>
                                  <m:t>𝑞</m:t>
                                </m:r>
                              </m:e>
                              <m:sub>
                                <m:r>
                                  <a:rPr lang="zh-CN" altLang="en-US" sz="2400">
                                    <a:latin typeface="Cambria Math"/>
                                  </a:rPr>
                                  <m:t>2</m:t>
                                </m:r>
                              </m:sub>
                            </m:sSub>
                            <m:r>
                              <a:rPr lang="zh-CN" altLang="en-US" sz="2400">
                                <a:latin typeface="Cambria Math"/>
                              </a:rPr>
                              <m:t>∗</m:t>
                            </m:r>
                          </m:e>
                        </m:d>
                      </m:num>
                      <m:den>
                        <m:r>
                          <a:rPr lang="zh-CN" altLang="en-US" sz="2400">
                            <a:latin typeface="Cambria Math"/>
                          </a:rPr>
                          <m:t>𝜕</m:t>
                        </m:r>
                        <m:r>
                          <a:rPr lang="zh-CN" altLang="en-US" sz="2400" i="1">
                            <a:latin typeface="Cambria Math"/>
                          </a:rPr>
                          <m:t>𝜃</m:t>
                        </m:r>
                      </m:den>
                    </m:f>
                    <m:r>
                      <a:rPr lang="zh-CN" altLang="en-US" sz="2400">
                        <a:latin typeface="Cambria Math"/>
                      </a:rPr>
                      <m:t>&lt;0</m:t>
                    </m:r>
                  </m:oMath>
                </a14:m>
                <a:r>
                  <a:rPr lang="en-US" altLang="zh-CN" sz="2200" dirty="0" smtClean="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a:t>
                </a:r>
                <a:endParaRPr lang="en-US" altLang="zh-CN" sz="2200" dirty="0" smtClean="0">
                  <a:latin typeface="Times New Roman" panose="02020603050405020304" pitchFamily="18" charset="0"/>
                  <a:cs typeface="Times New Roman" panose="02020603050405020304" pitchFamily="18" charset="0"/>
                </a:endParaRPr>
              </a:p>
              <a:p>
                <a:pPr algn="just" eaLnBrk="1" hangingPunct="1">
                  <a:lnSpc>
                    <a:spcPct val="100000"/>
                  </a:lnSpc>
                  <a:spcBef>
                    <a:spcPts val="600"/>
                  </a:spcBef>
                </a:pPr>
                <a:r>
                  <a:rPr lang="en-US" altLang="zh-CN" sz="2200" dirty="0">
                    <a:latin typeface="Times New Roman" panose="02020603050405020304" pitchFamily="18" charset="0"/>
                    <a:cs typeface="Times New Roman" panose="02020603050405020304" pitchFamily="18" charset="0"/>
                  </a:rPr>
                  <a:t>Secondly, an increase in the degree of network externalities increases both firms’ prices, outputs and the total output, the difference in output between two firms increases when network externalities are small, and decreases when network externalities are large; that is, </a:t>
                </a:r>
                <a14:m>
                  <m:oMath xmlns:m="http://schemas.openxmlformats.org/officeDocument/2006/math">
                    <m:f>
                      <m:fPr>
                        <m:ctrlPr>
                          <a:rPr lang="zh-CN" altLang="en-US" sz="2400" i="1">
                            <a:latin typeface="Cambria Math"/>
                          </a:rPr>
                        </m:ctrlPr>
                      </m:fPr>
                      <m:num>
                        <m:r>
                          <a:rPr lang="zh-CN" altLang="en-US" sz="2400">
                            <a:latin typeface="Cambria Math"/>
                          </a:rPr>
                          <m:t>𝜕</m:t>
                        </m:r>
                        <m:sSub>
                          <m:sSubPr>
                            <m:ctrlPr>
                              <a:rPr lang="zh-CN" altLang="en-US" sz="2400" i="1">
                                <a:latin typeface="Cambria Math"/>
                              </a:rPr>
                            </m:ctrlPr>
                          </m:sSubPr>
                          <m:e>
                            <m:r>
                              <a:rPr lang="zh-CN" altLang="en-US" sz="2400" i="1">
                                <a:latin typeface="Cambria Math"/>
                              </a:rPr>
                              <m:t>𝑝</m:t>
                            </m:r>
                          </m:e>
                          <m:sub>
                            <m:r>
                              <a:rPr lang="zh-CN" altLang="en-US" sz="2400">
                                <a:latin typeface="Cambria Math"/>
                              </a:rPr>
                              <m:t>1</m:t>
                            </m:r>
                          </m:sub>
                        </m:sSub>
                        <m:r>
                          <a:rPr lang="zh-CN" altLang="en-US" sz="2400">
                            <a:latin typeface="Cambria Math"/>
                          </a:rPr>
                          <m:t>∗</m:t>
                        </m:r>
                      </m:num>
                      <m:den>
                        <m:r>
                          <a:rPr lang="zh-CN" altLang="en-US" sz="2400">
                            <a:latin typeface="Cambria Math"/>
                          </a:rPr>
                          <m:t>𝜕</m:t>
                        </m:r>
                        <m:r>
                          <a:rPr lang="zh-CN" altLang="en-US" sz="2400" i="1">
                            <a:latin typeface="Cambria Math"/>
                          </a:rPr>
                          <m:t>𝑛</m:t>
                        </m:r>
                      </m:den>
                    </m:f>
                    <m:r>
                      <a:rPr lang="zh-CN" altLang="en-US" sz="2400">
                        <a:latin typeface="Cambria Math"/>
                      </a:rPr>
                      <m:t>&gt;0</m:t>
                    </m:r>
                  </m:oMath>
                </a14:m>
                <a:r>
                  <a:rPr lang="en-US" altLang="zh-CN" sz="2200" dirty="0">
                    <a:latin typeface="Times New Roman" panose="02020603050405020304" pitchFamily="18" charset="0"/>
                    <a:cs typeface="Times New Roman" panose="02020603050405020304" pitchFamily="18" charset="0"/>
                  </a:rPr>
                  <a:t>, </a:t>
                </a:r>
                <a14:m>
                  <m:oMath xmlns:m="http://schemas.openxmlformats.org/officeDocument/2006/math">
                    <m:f>
                      <m:fPr>
                        <m:ctrlPr>
                          <a:rPr lang="zh-CN" altLang="en-US" sz="2400" i="1">
                            <a:latin typeface="Cambria Math"/>
                          </a:rPr>
                        </m:ctrlPr>
                      </m:fPr>
                      <m:num>
                        <m:r>
                          <a:rPr lang="zh-CN" altLang="en-US" sz="2400">
                            <a:latin typeface="Cambria Math"/>
                          </a:rPr>
                          <m:t>𝜕</m:t>
                        </m:r>
                        <m:sSub>
                          <m:sSubPr>
                            <m:ctrlPr>
                              <a:rPr lang="zh-CN" altLang="en-US" sz="2400" i="1">
                                <a:latin typeface="Cambria Math"/>
                              </a:rPr>
                            </m:ctrlPr>
                          </m:sSubPr>
                          <m:e>
                            <m:r>
                              <a:rPr lang="zh-CN" altLang="en-US" sz="2400" i="1">
                                <a:latin typeface="Cambria Math"/>
                              </a:rPr>
                              <m:t>𝑝</m:t>
                            </m:r>
                          </m:e>
                          <m:sub>
                            <m:r>
                              <a:rPr lang="zh-CN" altLang="en-US" sz="2400">
                                <a:latin typeface="Cambria Math"/>
                              </a:rPr>
                              <m:t>2</m:t>
                            </m:r>
                          </m:sub>
                        </m:sSub>
                        <m:r>
                          <a:rPr lang="zh-CN" altLang="en-US" sz="2400">
                            <a:latin typeface="Cambria Math"/>
                          </a:rPr>
                          <m:t>∗</m:t>
                        </m:r>
                      </m:num>
                      <m:den>
                        <m:r>
                          <a:rPr lang="zh-CN" altLang="en-US" sz="2400">
                            <a:latin typeface="Cambria Math"/>
                          </a:rPr>
                          <m:t>𝜕</m:t>
                        </m:r>
                        <m:r>
                          <a:rPr lang="zh-CN" altLang="en-US" sz="2400" i="1">
                            <a:latin typeface="Cambria Math"/>
                          </a:rPr>
                          <m:t>𝑛</m:t>
                        </m:r>
                      </m:den>
                    </m:f>
                    <m:r>
                      <a:rPr lang="zh-CN" altLang="en-US" sz="2400">
                        <a:latin typeface="Cambria Math"/>
                      </a:rPr>
                      <m:t>&gt;0</m:t>
                    </m:r>
                  </m:oMath>
                </a14:m>
                <a:r>
                  <a:rPr lang="en-US" altLang="zh-CN" sz="2200" dirty="0">
                    <a:latin typeface="Times New Roman" panose="02020603050405020304" pitchFamily="18" charset="0"/>
                    <a:cs typeface="Times New Roman" panose="02020603050405020304" pitchFamily="18" charset="0"/>
                  </a:rPr>
                  <a:t>, </a:t>
                </a:r>
                <a14:m>
                  <m:oMath xmlns:m="http://schemas.openxmlformats.org/officeDocument/2006/math">
                    <m:f>
                      <m:fPr>
                        <m:ctrlPr>
                          <a:rPr lang="zh-CN" altLang="en-US" sz="2400" i="1">
                            <a:latin typeface="Cambria Math"/>
                          </a:rPr>
                        </m:ctrlPr>
                      </m:fPr>
                      <m:num>
                        <m:r>
                          <a:rPr lang="zh-CN" altLang="en-US" sz="2400">
                            <a:latin typeface="Cambria Math"/>
                          </a:rPr>
                          <m:t>𝜕</m:t>
                        </m:r>
                        <m:sSub>
                          <m:sSubPr>
                            <m:ctrlPr>
                              <a:rPr lang="zh-CN" altLang="en-US" sz="2400" i="1">
                                <a:latin typeface="Cambria Math"/>
                              </a:rPr>
                            </m:ctrlPr>
                          </m:sSubPr>
                          <m:e>
                            <m:r>
                              <a:rPr lang="zh-CN" altLang="en-US" sz="2400" i="1">
                                <a:latin typeface="Cambria Math"/>
                              </a:rPr>
                              <m:t>𝑞</m:t>
                            </m:r>
                          </m:e>
                          <m:sub>
                            <m:r>
                              <a:rPr lang="zh-CN" altLang="en-US" sz="2400">
                                <a:latin typeface="Cambria Math"/>
                              </a:rPr>
                              <m:t>1</m:t>
                            </m:r>
                          </m:sub>
                        </m:sSub>
                        <m:r>
                          <a:rPr lang="zh-CN" altLang="en-US" sz="2400">
                            <a:latin typeface="Cambria Math"/>
                          </a:rPr>
                          <m:t>∗</m:t>
                        </m:r>
                      </m:num>
                      <m:den>
                        <m:r>
                          <a:rPr lang="zh-CN" altLang="en-US" sz="2400">
                            <a:latin typeface="Cambria Math"/>
                          </a:rPr>
                          <m:t>𝜕</m:t>
                        </m:r>
                        <m:r>
                          <a:rPr lang="zh-CN" altLang="en-US" sz="2400" i="1">
                            <a:latin typeface="Cambria Math"/>
                          </a:rPr>
                          <m:t>𝑛</m:t>
                        </m:r>
                      </m:den>
                    </m:f>
                    <m:r>
                      <a:rPr lang="zh-CN" altLang="en-US" sz="2400">
                        <a:latin typeface="Cambria Math"/>
                      </a:rPr>
                      <m:t>&gt;0</m:t>
                    </m:r>
                  </m:oMath>
                </a14:m>
                <a:r>
                  <a:rPr lang="en-US" altLang="zh-CN" sz="2200" dirty="0">
                    <a:latin typeface="Times New Roman" panose="02020603050405020304" pitchFamily="18" charset="0"/>
                    <a:cs typeface="Times New Roman" panose="02020603050405020304" pitchFamily="18" charset="0"/>
                  </a:rPr>
                  <a:t> </a:t>
                </a:r>
                <a:r>
                  <a:rPr lang="en-US" altLang="zh-CN" sz="2200" dirty="0" smtClean="0">
                    <a:latin typeface="Times New Roman" panose="02020603050405020304" pitchFamily="18" charset="0"/>
                    <a:cs typeface="Times New Roman" panose="02020603050405020304" pitchFamily="18" charset="0"/>
                  </a:rPr>
                  <a:t>and </a:t>
                </a:r>
                <a14:m>
                  <m:oMath xmlns:m="http://schemas.openxmlformats.org/officeDocument/2006/math">
                    <m:f>
                      <m:fPr>
                        <m:ctrlPr>
                          <a:rPr lang="zh-CN" altLang="en-US" sz="2400" i="1">
                            <a:latin typeface="Cambria Math"/>
                          </a:rPr>
                        </m:ctrlPr>
                      </m:fPr>
                      <m:num>
                        <m:r>
                          <a:rPr lang="zh-CN" altLang="en-US" sz="2400">
                            <a:latin typeface="Cambria Math"/>
                          </a:rPr>
                          <m:t>𝜕</m:t>
                        </m:r>
                        <m:sSub>
                          <m:sSubPr>
                            <m:ctrlPr>
                              <a:rPr lang="zh-CN" altLang="en-US" sz="2400" i="1">
                                <a:latin typeface="Cambria Math"/>
                              </a:rPr>
                            </m:ctrlPr>
                          </m:sSubPr>
                          <m:e>
                            <m:r>
                              <a:rPr lang="zh-CN" altLang="en-US" sz="2400" i="1">
                                <a:latin typeface="Cambria Math"/>
                              </a:rPr>
                              <m:t>𝑞</m:t>
                            </m:r>
                          </m:e>
                          <m:sub>
                            <m:r>
                              <a:rPr lang="zh-CN" altLang="en-US" sz="2400">
                                <a:latin typeface="Cambria Math"/>
                              </a:rPr>
                              <m:t>2</m:t>
                            </m:r>
                          </m:sub>
                        </m:sSub>
                        <m:r>
                          <a:rPr lang="zh-CN" altLang="en-US" sz="2400">
                            <a:latin typeface="Cambria Math"/>
                          </a:rPr>
                          <m:t>∗</m:t>
                        </m:r>
                      </m:num>
                      <m:den>
                        <m:r>
                          <a:rPr lang="zh-CN" altLang="en-US" sz="2400">
                            <a:latin typeface="Cambria Math"/>
                          </a:rPr>
                          <m:t>𝜕</m:t>
                        </m:r>
                        <m:r>
                          <a:rPr lang="zh-CN" altLang="en-US" sz="2400" i="1">
                            <a:latin typeface="Cambria Math"/>
                          </a:rPr>
                          <m:t>𝑛</m:t>
                        </m:r>
                      </m:den>
                    </m:f>
                    <m:r>
                      <a:rPr lang="zh-CN" altLang="en-US" sz="2400">
                        <a:latin typeface="Cambria Math"/>
                      </a:rPr>
                      <m:t>&gt;0</m:t>
                    </m:r>
                  </m:oMath>
                </a14:m>
                <a:r>
                  <a:rPr lang="en-US" altLang="zh-CN" sz="2200" dirty="0">
                    <a:latin typeface="Times New Roman" panose="02020603050405020304" pitchFamily="18" charset="0"/>
                    <a:cs typeface="Times New Roman" panose="02020603050405020304" pitchFamily="18" charset="0"/>
                  </a:rPr>
                  <a:t> </a:t>
                </a:r>
                <a:r>
                  <a:rPr lang="en-US" altLang="zh-CN" sz="2200" dirty="0" smtClean="0">
                    <a:latin typeface="Times New Roman" panose="02020603050405020304" pitchFamily="18" charset="0"/>
                    <a:cs typeface="Times New Roman" panose="02020603050405020304" pitchFamily="18" charset="0"/>
                  </a:rPr>
                  <a:t>.</a:t>
                </a:r>
              </a:p>
              <a:p>
                <a:pPr algn="just" eaLnBrk="1" hangingPunct="1">
                  <a:lnSpc>
                    <a:spcPct val="100000"/>
                  </a:lnSpc>
                  <a:spcBef>
                    <a:spcPts val="600"/>
                  </a:spcBef>
                </a:pPr>
                <a:r>
                  <a:rPr lang="en-US" altLang="zh-CN" sz="2200" dirty="0" smtClean="0">
                    <a:latin typeface="Times New Roman" panose="02020603050405020304" pitchFamily="18" charset="0"/>
                    <a:cs typeface="Times New Roman" panose="02020603050405020304" pitchFamily="18" charset="0"/>
                  </a:rPr>
                  <a:t>Finally</a:t>
                </a:r>
                <a:r>
                  <a:rPr lang="en-US" altLang="zh-CN" sz="2200" dirty="0">
                    <a:latin typeface="Times New Roman" panose="02020603050405020304" pitchFamily="18" charset="0"/>
                    <a:cs typeface="Times New Roman" panose="02020603050405020304" pitchFamily="18" charset="0"/>
                  </a:rPr>
                  <a:t>, an increase in heterogeneity of the differentiated goods raises both firms’ prices, outputs and the total output, but decreases the difference in output between the firms; that is, </a:t>
                </a:r>
                <a14:m>
                  <m:oMath xmlns:m="http://schemas.openxmlformats.org/officeDocument/2006/math">
                    <m:f>
                      <m:fPr>
                        <m:ctrlPr>
                          <a:rPr lang="zh-CN" altLang="en-US" sz="2400" i="1">
                            <a:latin typeface="Cambria Math"/>
                          </a:rPr>
                        </m:ctrlPr>
                      </m:fPr>
                      <m:num>
                        <m:r>
                          <a:rPr lang="zh-CN" altLang="en-US" sz="2400">
                            <a:latin typeface="Cambria Math"/>
                          </a:rPr>
                          <m:t>𝜕</m:t>
                        </m:r>
                        <m:sSub>
                          <m:sSubPr>
                            <m:ctrlPr>
                              <a:rPr lang="zh-CN" altLang="en-US" sz="2400" i="1">
                                <a:latin typeface="Cambria Math"/>
                              </a:rPr>
                            </m:ctrlPr>
                          </m:sSubPr>
                          <m:e>
                            <m:r>
                              <a:rPr lang="zh-CN" altLang="en-US" sz="2400" i="1">
                                <a:latin typeface="Cambria Math"/>
                              </a:rPr>
                              <m:t>𝑝</m:t>
                            </m:r>
                          </m:e>
                          <m:sub>
                            <m:r>
                              <a:rPr lang="zh-CN" altLang="en-US" sz="2400">
                                <a:latin typeface="Cambria Math"/>
                              </a:rPr>
                              <m:t>1</m:t>
                            </m:r>
                          </m:sub>
                        </m:sSub>
                        <m:r>
                          <a:rPr lang="zh-CN" altLang="en-US" sz="2400">
                            <a:latin typeface="Cambria Math"/>
                          </a:rPr>
                          <m:t>∗</m:t>
                        </m:r>
                      </m:num>
                      <m:den>
                        <m:r>
                          <a:rPr lang="zh-CN" altLang="en-US" sz="2400">
                            <a:latin typeface="Cambria Math"/>
                          </a:rPr>
                          <m:t>𝜕</m:t>
                        </m:r>
                        <m:r>
                          <a:rPr lang="zh-CN" altLang="en-US" sz="2400" i="1">
                            <a:latin typeface="Cambria Math"/>
                          </a:rPr>
                          <m:t>𝛾</m:t>
                        </m:r>
                      </m:den>
                    </m:f>
                    <m:r>
                      <a:rPr lang="zh-CN" altLang="en-US" sz="2400">
                        <a:latin typeface="Cambria Math"/>
                      </a:rPr>
                      <m:t>&gt;</m:t>
                    </m:r>
                    <m:f>
                      <m:fPr>
                        <m:ctrlPr>
                          <a:rPr lang="zh-CN" altLang="en-US" sz="2400" i="1">
                            <a:latin typeface="Cambria Math"/>
                          </a:rPr>
                        </m:ctrlPr>
                      </m:fPr>
                      <m:num>
                        <m:r>
                          <a:rPr lang="zh-CN" altLang="en-US" sz="2400">
                            <a:latin typeface="Cambria Math"/>
                          </a:rPr>
                          <m:t>𝜕</m:t>
                        </m:r>
                        <m:sSub>
                          <m:sSubPr>
                            <m:ctrlPr>
                              <a:rPr lang="zh-CN" altLang="en-US" sz="2400" i="1">
                                <a:latin typeface="Cambria Math"/>
                              </a:rPr>
                            </m:ctrlPr>
                          </m:sSubPr>
                          <m:e>
                            <m:r>
                              <a:rPr lang="zh-CN" altLang="en-US" sz="2400" i="1">
                                <a:latin typeface="Cambria Math"/>
                              </a:rPr>
                              <m:t>𝑝</m:t>
                            </m:r>
                          </m:e>
                          <m:sub>
                            <m:r>
                              <a:rPr lang="zh-CN" altLang="en-US" sz="2400">
                                <a:latin typeface="Cambria Math"/>
                              </a:rPr>
                              <m:t>2</m:t>
                            </m:r>
                          </m:sub>
                        </m:sSub>
                        <m:r>
                          <a:rPr lang="zh-CN" altLang="en-US" sz="2400">
                            <a:latin typeface="Cambria Math"/>
                          </a:rPr>
                          <m:t>∗</m:t>
                        </m:r>
                      </m:num>
                      <m:den>
                        <m:r>
                          <a:rPr lang="zh-CN" altLang="en-US" sz="2400">
                            <a:latin typeface="Cambria Math"/>
                          </a:rPr>
                          <m:t>𝜕</m:t>
                        </m:r>
                        <m:r>
                          <a:rPr lang="zh-CN" altLang="en-US" sz="2400" i="1">
                            <a:latin typeface="Cambria Math"/>
                          </a:rPr>
                          <m:t>𝛾</m:t>
                        </m:r>
                      </m:den>
                    </m:f>
                    <m:r>
                      <a:rPr lang="zh-CN" altLang="en-US" sz="2400">
                        <a:latin typeface="Cambria Math"/>
                      </a:rPr>
                      <m:t>&gt;0</m:t>
                    </m:r>
                  </m:oMath>
                </a14:m>
                <a:r>
                  <a:rPr lang="en-US" altLang="zh-CN" sz="2200" dirty="0">
                    <a:latin typeface="Times New Roman" panose="02020603050405020304" pitchFamily="18" charset="0"/>
                    <a:cs typeface="Times New Roman" panose="02020603050405020304" pitchFamily="18" charset="0"/>
                  </a:rPr>
                  <a:t> and </a:t>
                </a:r>
                <a14:m>
                  <m:oMath xmlns:m="http://schemas.openxmlformats.org/officeDocument/2006/math">
                    <m:f>
                      <m:fPr>
                        <m:ctrlPr>
                          <a:rPr lang="zh-CN" altLang="en-US" sz="2400" i="1">
                            <a:latin typeface="Cambria Math"/>
                          </a:rPr>
                        </m:ctrlPr>
                      </m:fPr>
                      <m:num>
                        <m:r>
                          <a:rPr lang="zh-CN" altLang="en-US" sz="2400">
                            <a:latin typeface="Cambria Math"/>
                          </a:rPr>
                          <m:t>𝜕</m:t>
                        </m:r>
                        <m:sSub>
                          <m:sSubPr>
                            <m:ctrlPr>
                              <a:rPr lang="zh-CN" altLang="en-US" sz="2400" i="1">
                                <a:latin typeface="Cambria Math"/>
                              </a:rPr>
                            </m:ctrlPr>
                          </m:sSubPr>
                          <m:e>
                            <m:r>
                              <a:rPr lang="zh-CN" altLang="en-US" sz="2400" i="1">
                                <a:latin typeface="Cambria Math"/>
                              </a:rPr>
                              <m:t>𝑞</m:t>
                            </m:r>
                          </m:e>
                          <m:sub>
                            <m:r>
                              <a:rPr lang="zh-CN" altLang="en-US" sz="2400">
                                <a:latin typeface="Cambria Math"/>
                              </a:rPr>
                              <m:t>2</m:t>
                            </m:r>
                          </m:sub>
                        </m:sSub>
                        <m:r>
                          <a:rPr lang="zh-CN" altLang="en-US" sz="2400">
                            <a:latin typeface="Cambria Math"/>
                          </a:rPr>
                          <m:t>∗</m:t>
                        </m:r>
                      </m:num>
                      <m:den>
                        <m:r>
                          <a:rPr lang="zh-CN" altLang="en-US" sz="2400">
                            <a:latin typeface="Cambria Math"/>
                          </a:rPr>
                          <m:t>𝜕</m:t>
                        </m:r>
                        <m:r>
                          <a:rPr lang="zh-CN" altLang="en-US" sz="2400" i="1">
                            <a:latin typeface="Cambria Math"/>
                          </a:rPr>
                          <m:t>𝛾</m:t>
                        </m:r>
                      </m:den>
                    </m:f>
                    <m:r>
                      <a:rPr lang="zh-CN" altLang="en-US" sz="2400">
                        <a:latin typeface="Cambria Math"/>
                      </a:rPr>
                      <m:t>&gt;</m:t>
                    </m:r>
                    <m:f>
                      <m:fPr>
                        <m:ctrlPr>
                          <a:rPr lang="zh-CN" altLang="en-US" sz="2400" i="1">
                            <a:latin typeface="Cambria Math"/>
                          </a:rPr>
                        </m:ctrlPr>
                      </m:fPr>
                      <m:num>
                        <m:r>
                          <a:rPr lang="zh-CN" altLang="en-US" sz="2400">
                            <a:latin typeface="Cambria Math"/>
                          </a:rPr>
                          <m:t>𝜕</m:t>
                        </m:r>
                        <m:sSub>
                          <m:sSubPr>
                            <m:ctrlPr>
                              <a:rPr lang="zh-CN" altLang="en-US" sz="2400" i="1">
                                <a:latin typeface="Cambria Math"/>
                              </a:rPr>
                            </m:ctrlPr>
                          </m:sSubPr>
                          <m:e>
                            <m:r>
                              <a:rPr lang="zh-CN" altLang="en-US" sz="2400" i="1">
                                <a:latin typeface="Cambria Math"/>
                              </a:rPr>
                              <m:t>𝑞</m:t>
                            </m:r>
                          </m:e>
                          <m:sub>
                            <m:r>
                              <a:rPr lang="zh-CN" altLang="en-US" sz="2400">
                                <a:latin typeface="Cambria Math"/>
                              </a:rPr>
                              <m:t>1</m:t>
                            </m:r>
                          </m:sub>
                        </m:sSub>
                        <m:r>
                          <a:rPr lang="zh-CN" altLang="en-US" sz="2400">
                            <a:latin typeface="Cambria Math"/>
                          </a:rPr>
                          <m:t>∗</m:t>
                        </m:r>
                      </m:num>
                      <m:den>
                        <m:r>
                          <a:rPr lang="zh-CN" altLang="en-US" sz="2400">
                            <a:latin typeface="Cambria Math"/>
                          </a:rPr>
                          <m:t>𝜕</m:t>
                        </m:r>
                        <m:r>
                          <a:rPr lang="zh-CN" altLang="en-US" sz="2400" i="1">
                            <a:latin typeface="Cambria Math"/>
                          </a:rPr>
                          <m:t>𝛾</m:t>
                        </m:r>
                      </m:den>
                    </m:f>
                    <m:r>
                      <a:rPr lang="zh-CN" altLang="en-US" sz="2400">
                        <a:latin typeface="Cambria Math"/>
                      </a:rPr>
                      <m:t>&gt;0</m:t>
                    </m:r>
                  </m:oMath>
                </a14:m>
                <a:r>
                  <a:rPr lang="en-US" altLang="zh-CN" sz="2200" dirty="0">
                    <a:latin typeface="Times New Roman" panose="02020603050405020304" pitchFamily="18" charset="0"/>
                    <a:cs typeface="Times New Roman" panose="02020603050405020304" pitchFamily="18" charset="0"/>
                  </a:rPr>
                  <a:t> .</a:t>
                </a:r>
                <a:endParaRPr lang="zh-CN" altLang="en-US" sz="2200" dirty="0">
                  <a:solidFill>
                    <a:srgbClr val="6D6D6D"/>
                  </a:solidFill>
                  <a:latin typeface="Times New Roman" pitchFamily="18" charset="0"/>
                  <a:ea typeface="微软雅黑" pitchFamily="34" charset="-122"/>
                  <a:cs typeface="Times New Roman" panose="02020603050405020304" pitchFamily="18" charset="0"/>
                </a:endParaRPr>
              </a:p>
            </p:txBody>
          </p:sp>
        </mc:Choice>
        <mc:Fallback xmlns="">
          <p:sp>
            <p:nvSpPr>
              <p:cNvPr id="6" name="文本框 47"/>
              <p:cNvSpPr txBox="1">
                <a:spLocks noRot="1" noChangeAspect="1" noMove="1" noResize="1" noEditPoints="1" noAdjustHandles="1" noChangeArrowheads="1" noChangeShapeType="1" noTextEdit="1"/>
              </p:cNvSpPr>
              <p:nvPr/>
            </p:nvSpPr>
            <p:spPr bwMode="auto">
              <a:xfrm>
                <a:off x="-95639" y="1084262"/>
                <a:ext cx="12287639" cy="4568919"/>
              </a:xfrm>
              <a:prstGeom prst="rect">
                <a:avLst/>
              </a:prstGeom>
              <a:blipFill rotWithShape="1">
                <a:blip r:embed="rId2"/>
                <a:stretch>
                  <a:fillRect l="-546" t="-801" r="-694" b="-694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1925238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4"/>
          <p:cNvSpPr>
            <a:spLocks noChangeArrowheads="1"/>
          </p:cNvSpPr>
          <p:nvPr/>
        </p:nvSpPr>
        <p:spPr bwMode="auto">
          <a:xfrm>
            <a:off x="0" y="0"/>
            <a:ext cx="12192000" cy="663575"/>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13315" name="矩形 5"/>
          <p:cNvSpPr>
            <a:spLocks noChangeArrowheads="1"/>
          </p:cNvSpPr>
          <p:nvPr/>
        </p:nvSpPr>
        <p:spPr bwMode="auto">
          <a:xfrm>
            <a:off x="0" y="5773738"/>
            <a:ext cx="12192000" cy="1084262"/>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13316" name="文本框 1"/>
          <p:cNvSpPr txBox="1">
            <a:spLocks noChangeArrowheads="1"/>
          </p:cNvSpPr>
          <p:nvPr/>
        </p:nvSpPr>
        <p:spPr bwMode="auto">
          <a:xfrm>
            <a:off x="2068513" y="844550"/>
            <a:ext cx="80549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a:lnSpc>
                <a:spcPct val="100000"/>
              </a:lnSpc>
              <a:spcBef>
                <a:spcPct val="0"/>
              </a:spcBef>
              <a:buNone/>
            </a:pPr>
            <a:r>
              <a:rPr lang="en-US" altLang="zh-CN" sz="4400" dirty="0"/>
              <a:t>Bertrand competition (</a:t>
            </a:r>
            <a:r>
              <a:rPr lang="en-US" altLang="zh-CN" sz="4400" dirty="0" smtClean="0"/>
              <a:t>III</a:t>
            </a:r>
            <a:r>
              <a:rPr lang="en-US" altLang="zh-CN" sz="4400" dirty="0"/>
              <a:t>)</a:t>
            </a:r>
            <a:endParaRPr lang="zh-CN" altLang="en-US" sz="1800" dirty="0">
              <a:latin typeface="华文琥珀" pitchFamily="2" charset="-122"/>
              <a:ea typeface="华文琥珀" pitchFamily="2" charset="-122"/>
            </a:endParaRPr>
          </a:p>
        </p:txBody>
      </p:sp>
      <mc:AlternateContent xmlns:mc="http://schemas.openxmlformats.org/markup-compatibility/2006">
        <mc:Choice xmlns:a14="http://schemas.microsoft.com/office/drawing/2010/main" Requires="a14">
          <p:sp>
            <p:nvSpPr>
              <p:cNvPr id="6" name="内容占位符 2"/>
              <p:cNvSpPr txBox="1">
                <a:spLocks/>
              </p:cNvSpPr>
              <p:nvPr/>
            </p:nvSpPr>
            <p:spPr>
              <a:xfrm>
                <a:off x="25903" y="1445271"/>
                <a:ext cx="11866848" cy="4328467"/>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smtClean="0">
                    <a:latin typeface="Times New Roman" panose="02020603050405020304" pitchFamily="18" charset="0"/>
                    <a:cs typeface="Times New Roman" panose="02020603050405020304" pitchFamily="18" charset="0"/>
                  </a:rPr>
                  <a:t>We then explore the decision on optimal privatization policy in stage 1. We find the optimal privatization policy to be</a:t>
                </a:r>
              </a:p>
              <a:p>
                <a:pPr marL="0" indent="0">
                  <a:buNone/>
                </a:pPr>
                <a14:m>
                  <m:oMathPara xmlns:m="http://schemas.openxmlformats.org/officeDocument/2006/math">
                    <m:oMathParaPr>
                      <m:jc m:val="center"/>
                    </m:oMathParaPr>
                    <m:oMath xmlns:m="http://schemas.openxmlformats.org/officeDocument/2006/math">
                      <m:r>
                        <a:rPr lang="zh-CN" altLang="en-US" sz="2400" i="1">
                          <a:latin typeface="Cambria Math"/>
                        </a:rPr>
                        <m:t>𝜃</m:t>
                      </m:r>
                      <m:r>
                        <a:rPr lang="zh-CN" altLang="en-US" sz="2400">
                          <a:latin typeface="Cambria Math"/>
                        </a:rPr>
                        <m:t>∗=−</m:t>
                      </m:r>
                      <m:f>
                        <m:fPr>
                          <m:ctrlPr>
                            <a:rPr lang="zh-CN" altLang="en-US" sz="2400" i="1">
                              <a:latin typeface="Cambria Math"/>
                            </a:rPr>
                          </m:ctrlPr>
                        </m:fPr>
                        <m:num>
                          <m:d>
                            <m:dPr>
                              <m:ctrlPr>
                                <a:rPr lang="zh-CN" altLang="en-US" sz="2400" i="1">
                                  <a:latin typeface="Cambria Math"/>
                                </a:rPr>
                              </m:ctrlPr>
                            </m:dPr>
                            <m:e>
                              <m:r>
                                <a:rPr lang="zh-CN" altLang="en-US" sz="2400">
                                  <a:latin typeface="Cambria Math"/>
                                </a:rPr>
                                <m:t>2−</m:t>
                              </m:r>
                              <m:r>
                                <a:rPr lang="zh-CN" altLang="en-US" sz="2400" i="1">
                                  <a:latin typeface="Cambria Math"/>
                                </a:rPr>
                                <m:t>𝑛</m:t>
                              </m:r>
                              <m:r>
                                <a:rPr lang="zh-CN" altLang="en-US" sz="2400">
                                  <a:latin typeface="Cambria Math"/>
                                </a:rPr>
                                <m:t>)(2−</m:t>
                              </m:r>
                              <m:r>
                                <a:rPr lang="zh-CN" altLang="en-US" sz="2400" i="1">
                                  <a:latin typeface="Cambria Math"/>
                                </a:rPr>
                                <m:t>𝑛</m:t>
                              </m:r>
                              <m:r>
                                <a:rPr lang="zh-CN" altLang="en-US" sz="2400">
                                  <a:latin typeface="Cambria Math"/>
                                </a:rPr>
                                <m:t>+</m:t>
                              </m:r>
                              <m:r>
                                <a:rPr lang="zh-CN" altLang="en-US" sz="2400" i="1">
                                  <a:latin typeface="Cambria Math"/>
                                </a:rPr>
                                <m:t>𝛾</m:t>
                              </m:r>
                              <m:r>
                                <a:rPr lang="zh-CN" altLang="en-US" sz="2400">
                                  <a:latin typeface="Cambria Math"/>
                                </a:rPr>
                                <m:t>)</m:t>
                              </m:r>
                              <m:r>
                                <a:rPr lang="zh-CN" altLang="en-US" sz="2400" i="1">
                                  <a:latin typeface="Cambria Math"/>
                                </a:rPr>
                                <m:t>𝛾</m:t>
                              </m:r>
                              <m:r>
                                <a:rPr lang="zh-CN" altLang="en-US" sz="2400">
                                  <a:latin typeface="Cambria Math"/>
                                </a:rPr>
                                <m:t>(1+</m:t>
                              </m:r>
                              <m:r>
                                <a:rPr lang="zh-CN" altLang="en-US" sz="2400" i="1">
                                  <a:latin typeface="Cambria Math"/>
                                </a:rPr>
                                <m:t>𝛾</m:t>
                              </m:r>
                            </m:e>
                          </m:d>
                        </m:num>
                        <m:den>
                          <m:d>
                            <m:dPr>
                              <m:begChr m:val=""/>
                              <m:ctrlPr>
                                <a:rPr lang="zh-CN" altLang="en-US" sz="2400" i="1">
                                  <a:latin typeface="Cambria Math"/>
                                </a:rPr>
                              </m:ctrlPr>
                            </m:dPr>
                            <m:e>
                              <m:r>
                                <a:rPr lang="zh-CN" altLang="en-US" sz="2400">
                                  <a:latin typeface="Cambria Math"/>
                                </a:rPr>
                                <m:t>9+8</m:t>
                              </m:r>
                              <m:r>
                                <a:rPr lang="zh-CN" altLang="en-US" sz="2400" i="1">
                                  <a:latin typeface="Cambria Math"/>
                                </a:rPr>
                                <m:t>𝛾</m:t>
                              </m:r>
                              <m:r>
                                <a:rPr lang="zh-CN" altLang="en-US" sz="2400">
                                  <a:latin typeface="Cambria Math"/>
                                </a:rPr>
                                <m:t>−2</m:t>
                              </m:r>
                              <m:sSup>
                                <m:sSupPr>
                                  <m:ctrlPr>
                                    <a:rPr lang="zh-CN" altLang="en-US" sz="2400" i="1">
                                      <a:latin typeface="Cambria Math"/>
                                    </a:rPr>
                                  </m:ctrlPr>
                                </m:sSupPr>
                                <m:e>
                                  <m:r>
                                    <a:rPr lang="zh-CN" altLang="en-US" sz="2400" i="1">
                                      <a:latin typeface="Cambria Math"/>
                                    </a:rPr>
                                    <m:t>𝛾</m:t>
                                  </m:r>
                                </m:e>
                                <m:sup>
                                  <m:r>
                                    <a:rPr lang="zh-CN" altLang="en-US" sz="2400">
                                      <a:latin typeface="Cambria Math"/>
                                    </a:rPr>
                                    <m:t>2</m:t>
                                  </m:r>
                                </m:sup>
                              </m:sSup>
                              <m:r>
                                <a:rPr lang="zh-CN" altLang="en-US" sz="2400">
                                  <a:latin typeface="Cambria Math"/>
                                </a:rPr>
                                <m:t>−2</m:t>
                              </m:r>
                              <m:sSup>
                                <m:sSupPr>
                                  <m:ctrlPr>
                                    <a:rPr lang="zh-CN" altLang="en-US" sz="2400" i="1">
                                      <a:latin typeface="Cambria Math"/>
                                    </a:rPr>
                                  </m:ctrlPr>
                                </m:sSupPr>
                                <m:e>
                                  <m:r>
                                    <a:rPr lang="zh-CN" altLang="en-US" sz="2400" i="1">
                                      <a:latin typeface="Cambria Math"/>
                                    </a:rPr>
                                    <m:t>𝛾</m:t>
                                  </m:r>
                                </m:e>
                                <m:sup>
                                  <m:r>
                                    <a:rPr lang="zh-CN" altLang="en-US" sz="2400">
                                      <a:latin typeface="Cambria Math"/>
                                    </a:rPr>
                                    <m:t>3</m:t>
                                  </m:r>
                                </m:sup>
                              </m:sSup>
                              <m:r>
                                <a:rPr lang="zh-CN" altLang="en-US" sz="2400">
                                  <a:latin typeface="Cambria Math"/>
                                </a:rPr>
                                <m:t>+</m:t>
                              </m:r>
                              <m:sSup>
                                <m:sSupPr>
                                  <m:ctrlPr>
                                    <a:rPr lang="zh-CN" altLang="en-US" sz="2400" i="1">
                                      <a:latin typeface="Cambria Math"/>
                                    </a:rPr>
                                  </m:ctrlPr>
                                </m:sSupPr>
                                <m:e>
                                  <m:r>
                                    <a:rPr lang="zh-CN" altLang="en-US" sz="2400" i="1">
                                      <a:latin typeface="Cambria Math"/>
                                    </a:rPr>
                                    <m:t>𝑛</m:t>
                                  </m:r>
                                </m:e>
                                <m:sup>
                                  <m:r>
                                    <a:rPr lang="zh-CN" altLang="en-US" sz="2400">
                                      <a:latin typeface="Cambria Math"/>
                                    </a:rPr>
                                    <m:t>2</m:t>
                                  </m:r>
                                </m:sup>
                              </m:sSup>
                              <m:r>
                                <a:rPr lang="zh-CN" altLang="en-US" sz="2400">
                                  <a:latin typeface="Cambria Math"/>
                                </a:rPr>
                                <m:t>(4+3</m:t>
                              </m:r>
                              <m:r>
                                <a:rPr lang="zh-CN" altLang="en-US" sz="2400" i="1">
                                  <a:latin typeface="Cambria Math"/>
                                </a:rPr>
                                <m:t>𝛾</m:t>
                              </m:r>
                              <m:r>
                                <a:rPr lang="zh-CN" altLang="en-US" sz="2400">
                                  <a:latin typeface="Cambria Math"/>
                                </a:rPr>
                                <m:t>)−</m:t>
                              </m:r>
                              <m:r>
                                <a:rPr lang="zh-CN" altLang="en-US" sz="2400" i="1">
                                  <a:latin typeface="Cambria Math"/>
                                </a:rPr>
                                <m:t>𝑛</m:t>
                              </m:r>
                              <m:r>
                                <a:rPr lang="zh-CN" altLang="en-US" sz="2400">
                                  <a:latin typeface="Cambria Math"/>
                                </a:rPr>
                                <m:t>(12+10</m:t>
                              </m:r>
                              <m:r>
                                <a:rPr lang="zh-CN" altLang="en-US" sz="2400" i="1">
                                  <a:latin typeface="Cambria Math"/>
                                </a:rPr>
                                <m:t>𝛾</m:t>
                              </m:r>
                              <m:r>
                                <a:rPr lang="zh-CN" altLang="en-US" sz="2400">
                                  <a:latin typeface="Cambria Math"/>
                                </a:rPr>
                                <m:t>−</m:t>
                              </m:r>
                              <m:sSup>
                                <m:sSupPr>
                                  <m:ctrlPr>
                                    <a:rPr lang="zh-CN" altLang="en-US" sz="2400" i="1">
                                      <a:latin typeface="Cambria Math"/>
                                    </a:rPr>
                                  </m:ctrlPr>
                                </m:sSupPr>
                                <m:e>
                                  <m:r>
                                    <a:rPr lang="zh-CN" altLang="en-US" sz="2400" i="1">
                                      <a:latin typeface="Cambria Math"/>
                                    </a:rPr>
                                    <m:t>𝛾</m:t>
                                  </m:r>
                                </m:e>
                                <m:sup>
                                  <m:r>
                                    <a:rPr lang="zh-CN" altLang="en-US" sz="2400">
                                      <a:latin typeface="Cambria Math"/>
                                    </a:rPr>
                                    <m:t>2</m:t>
                                  </m:r>
                                </m:sup>
                              </m:sSup>
                              <m:r>
                                <a:rPr lang="zh-CN" altLang="en-US" sz="2400">
                                  <a:latin typeface="Cambria Math"/>
                                </a:rPr>
                                <m:t>−</m:t>
                              </m:r>
                              <m:sSup>
                                <m:sSupPr>
                                  <m:ctrlPr>
                                    <a:rPr lang="zh-CN" altLang="en-US" sz="2400" i="1">
                                      <a:latin typeface="Cambria Math"/>
                                    </a:rPr>
                                  </m:ctrlPr>
                                </m:sSupPr>
                                <m:e>
                                  <m:r>
                                    <a:rPr lang="zh-CN" altLang="en-US" sz="2400" i="1">
                                      <a:latin typeface="Cambria Math"/>
                                    </a:rPr>
                                    <m:t>𝛾</m:t>
                                  </m:r>
                                </m:e>
                                <m:sup>
                                  <m:r>
                                    <a:rPr lang="zh-CN" altLang="en-US" sz="2400">
                                      <a:latin typeface="Cambria Math"/>
                                    </a:rPr>
                                    <m:t>3</m:t>
                                  </m:r>
                                </m:sup>
                              </m:sSup>
                            </m:e>
                          </m:d>
                        </m:den>
                      </m:f>
                      <m:r>
                        <a:rPr lang="zh-CN" altLang="en-US" sz="2400">
                          <a:latin typeface="Cambria Math"/>
                        </a:rPr>
                        <m:t>≤0</m:t>
                      </m:r>
                    </m:oMath>
                  </m:oMathPara>
                </a14:m>
                <a:endParaRPr lang="en-US" altLang="zh-CN" sz="2400" b="1" dirty="0" smtClean="0"/>
              </a:p>
              <a:p>
                <a:pPr>
                  <a:spcBef>
                    <a:spcPts val="1800"/>
                  </a:spcBef>
                </a:pPr>
                <a:r>
                  <a:rPr lang="en-US" altLang="zh-CN" sz="2400" b="1" dirty="0">
                    <a:latin typeface="Times New Roman" panose="02020603050405020304" pitchFamily="18" charset="0"/>
                    <a:cs typeface="Times New Roman" panose="02020603050405020304" pitchFamily="18" charset="0"/>
                  </a:rPr>
                  <a:t>Proposition 2. </a:t>
                </a:r>
                <a:r>
                  <a:rPr lang="en-US" altLang="zh-CN" sz="2400" dirty="0">
                    <a:latin typeface="Times New Roman" panose="02020603050405020304" pitchFamily="18" charset="0"/>
                    <a:cs typeface="Times New Roman" panose="02020603050405020304" pitchFamily="18" charset="0"/>
                  </a:rPr>
                  <a:t>When the differentiated products exhibit network externalities and firms compete in price, the optimal privatization policy is fully </a:t>
                </a:r>
                <a:r>
                  <a:rPr lang="en-US" altLang="zh-CN" sz="2400" dirty="0" smtClean="0">
                    <a:latin typeface="Times New Roman" panose="02020603050405020304" pitchFamily="18" charset="0"/>
                    <a:cs typeface="Times New Roman" panose="02020603050405020304" pitchFamily="18" charset="0"/>
                  </a:rPr>
                  <a:t>nationalization. </a:t>
                </a:r>
                <a:endParaRPr lang="zh-CN" altLang="zh-CN" sz="2400" dirty="0">
                  <a:latin typeface="Times New Roman" panose="02020603050405020304" pitchFamily="18" charset="0"/>
                  <a:cs typeface="Times New Roman" panose="02020603050405020304" pitchFamily="18" charset="0"/>
                </a:endParaRPr>
              </a:p>
              <a:p>
                <a:pPr marL="546300" indent="-342900">
                  <a:spcBef>
                    <a:spcPts val="1800"/>
                  </a:spcBef>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The </a:t>
                </a:r>
                <a:r>
                  <a:rPr lang="en-US" altLang="zh-CN" sz="2400" dirty="0" smtClean="0">
                    <a:latin typeface="Times New Roman" panose="02020603050405020304" pitchFamily="18" charset="0"/>
                    <a:cs typeface="Times New Roman" panose="02020603050405020304" pitchFamily="18" charset="0"/>
                  </a:rPr>
                  <a:t>result is </a:t>
                </a:r>
                <a:r>
                  <a:rPr lang="en-US" altLang="zh-CN" sz="2400" dirty="0">
                    <a:latin typeface="Times New Roman" panose="02020603050405020304" pitchFamily="18" charset="0"/>
                    <a:cs typeface="Times New Roman" panose="02020603050405020304" pitchFamily="18" charset="0"/>
                  </a:rPr>
                  <a:t>similar as the finding obtained by Ishibashi and Kaneko (2008) in a standard </a:t>
                </a:r>
                <a:r>
                  <a:rPr lang="en-US" altLang="zh-CN" sz="2400" dirty="0" err="1">
                    <a:latin typeface="Times New Roman" panose="02020603050405020304" pitchFamily="18" charset="0"/>
                    <a:cs typeface="Times New Roman" panose="02020603050405020304" pitchFamily="18" charset="0"/>
                  </a:rPr>
                  <a:t>Hotelling</a:t>
                </a:r>
                <a:r>
                  <a:rPr lang="en-US" altLang="zh-CN" sz="2400" dirty="0">
                    <a:latin typeface="Times New Roman" panose="02020603050405020304" pitchFamily="18" charset="0"/>
                    <a:cs typeface="Times New Roman" panose="02020603050405020304" pitchFamily="18" charset="0"/>
                  </a:rPr>
                  <a:t> spatial model of duopoly in the absence of quality competition</a:t>
                </a:r>
                <a:r>
                  <a:rPr lang="en-US" altLang="zh-CN" sz="2400" dirty="0" smtClean="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H</a:t>
                </a:r>
                <a:r>
                  <a:rPr lang="en-US" altLang="zh-CN" sz="2400" dirty="0" smtClean="0">
                    <a:latin typeface="Times New Roman" panose="02020603050405020304" pitchFamily="18" charset="0"/>
                    <a:cs typeface="Times New Roman" panose="02020603050405020304" pitchFamily="18" charset="0"/>
                  </a:rPr>
                  <a:t>owever</a:t>
                </a:r>
                <a:r>
                  <a:rPr lang="en-US" altLang="zh-CN" sz="2400" dirty="0">
                    <a:latin typeface="Times New Roman" panose="02020603050405020304" pitchFamily="18" charset="0"/>
                    <a:cs typeface="Times New Roman" panose="02020603050405020304" pitchFamily="18" charset="0"/>
                  </a:rPr>
                  <a:t>, when they take quality competition into consideration, their result support </a:t>
                </a:r>
                <a:r>
                  <a:rPr lang="en-US" altLang="zh-CN" sz="2400" dirty="0" smtClean="0">
                    <a:latin typeface="Times New Roman" panose="02020603050405020304" pitchFamily="18" charset="0"/>
                    <a:cs typeface="Times New Roman" panose="02020603050405020304" pitchFamily="18" charset="0"/>
                  </a:rPr>
                  <a:t>partial </a:t>
                </a:r>
                <a:r>
                  <a:rPr lang="en-US" altLang="zh-CN" sz="2400" dirty="0">
                    <a:latin typeface="Times New Roman" panose="02020603050405020304" pitchFamily="18" charset="0"/>
                    <a:cs typeface="Times New Roman" panose="02020603050405020304" pitchFamily="18" charset="0"/>
                  </a:rPr>
                  <a:t>privatization of the public firm.</a:t>
                </a:r>
                <a:endParaRPr lang="zh-CN" altLang="zh-CN" sz="2400" dirty="0">
                  <a:latin typeface="Times New Roman" panose="02020603050405020304" pitchFamily="18" charset="0"/>
                  <a:cs typeface="Times New Roman" panose="02020603050405020304" pitchFamily="18" charset="0"/>
                </a:endParaRPr>
              </a:p>
            </p:txBody>
          </p:sp>
        </mc:Choice>
        <mc:Fallback>
          <p:sp>
            <p:nvSpPr>
              <p:cNvPr id="6" name="内容占位符 2"/>
              <p:cNvSpPr txBox="1">
                <a:spLocks noRot="1" noChangeAspect="1" noMove="1" noResize="1" noEditPoints="1" noAdjustHandles="1" noChangeArrowheads="1" noChangeShapeType="1" noTextEdit="1"/>
              </p:cNvSpPr>
              <p:nvPr/>
            </p:nvSpPr>
            <p:spPr>
              <a:xfrm>
                <a:off x="25903" y="1445271"/>
                <a:ext cx="11866848" cy="4328467"/>
              </a:xfrm>
              <a:prstGeom prst="rect">
                <a:avLst/>
              </a:prstGeom>
              <a:blipFill rotWithShape="1">
                <a:blip r:embed="rId2"/>
                <a:stretch>
                  <a:fillRect l="-668" t="-1972" r="-87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265181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4"/>
          <p:cNvSpPr>
            <a:spLocks noChangeArrowheads="1"/>
          </p:cNvSpPr>
          <p:nvPr/>
        </p:nvSpPr>
        <p:spPr bwMode="auto">
          <a:xfrm>
            <a:off x="0" y="0"/>
            <a:ext cx="12192000" cy="663575"/>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14339" name="矩形 5"/>
          <p:cNvSpPr>
            <a:spLocks noChangeArrowheads="1"/>
          </p:cNvSpPr>
          <p:nvPr/>
        </p:nvSpPr>
        <p:spPr bwMode="auto">
          <a:xfrm>
            <a:off x="0" y="5773738"/>
            <a:ext cx="12192000" cy="1084262"/>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14340" name="文本框 1"/>
          <p:cNvSpPr txBox="1">
            <a:spLocks noChangeArrowheads="1"/>
          </p:cNvSpPr>
          <p:nvPr/>
        </p:nvSpPr>
        <p:spPr bwMode="auto">
          <a:xfrm>
            <a:off x="2068513" y="695325"/>
            <a:ext cx="80549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a:lnSpc>
                <a:spcPct val="100000"/>
              </a:lnSpc>
              <a:spcBef>
                <a:spcPct val="0"/>
              </a:spcBef>
              <a:buFont typeface="Arial" pitchFamily="34" charset="0"/>
              <a:buNone/>
            </a:pPr>
            <a:r>
              <a:rPr lang="en-US" altLang="zh-CN" sz="4400" dirty="0" smtClean="0"/>
              <a:t>Comparison (I)</a:t>
            </a:r>
            <a:endParaRPr lang="zh-CN" altLang="en-US" sz="1800" dirty="0">
              <a:latin typeface="华文琥珀" pitchFamily="2" charset="-122"/>
              <a:ea typeface="华文琥珀" pitchFamily="2" charset="-122"/>
            </a:endParaRPr>
          </a:p>
        </p:txBody>
      </p:sp>
      <mc:AlternateContent xmlns:mc="http://schemas.openxmlformats.org/markup-compatibility/2006" xmlns:a14="http://schemas.microsoft.com/office/drawing/2010/main">
        <mc:Choice Requires="a14">
          <p:sp>
            <p:nvSpPr>
              <p:cNvPr id="5126" name="文本框 47"/>
              <p:cNvSpPr txBox="1">
                <a:spLocks noChangeArrowheads="1"/>
              </p:cNvSpPr>
              <p:nvPr/>
            </p:nvSpPr>
            <p:spPr bwMode="auto">
              <a:xfrm>
                <a:off x="0" y="1325563"/>
                <a:ext cx="12192000" cy="43275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285750" indent="-285750">
                  <a:lnSpc>
                    <a:spcPct val="90000"/>
                  </a:lnSpc>
                  <a:spcBef>
                    <a:spcPts val="1000"/>
                  </a:spcBef>
                  <a:buFont typeface="Arial" charset="0"/>
                  <a:buChar char="•"/>
                  <a:defRPr sz="2800">
                    <a:solidFill>
                      <a:schemeClr val="tx1"/>
                    </a:solidFill>
                    <a:latin typeface="Calibri" pitchFamily="34" charset="0"/>
                    <a:ea typeface="宋体" charset="-122"/>
                    <a:sym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sym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sym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sym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r>
                  <a:rPr lang="en-US" altLang="zh-CN" sz="2400" b="1" dirty="0">
                    <a:latin typeface="Times New Roman" panose="02020603050405020304" pitchFamily="18" charset="0"/>
                    <a:cs typeface="Times New Roman" panose="02020603050405020304" pitchFamily="18" charset="0"/>
                  </a:rPr>
                  <a:t>Proposition 3.</a:t>
                </a:r>
                <a:r>
                  <a:rPr lang="en-US" altLang="zh-CN" sz="2400" dirty="0">
                    <a:latin typeface="Times New Roman" panose="02020603050405020304" pitchFamily="18" charset="0"/>
                    <a:cs typeface="Times New Roman" panose="02020603050405020304" pitchFamily="18" charset="0"/>
                  </a:rPr>
                  <a:t> In the presence of network externalities and the heterogeneity of the differentiated goods, the optimal choice of public firm and private firm is Bertrand competition, </a:t>
                </a:r>
                <a14:m>
                  <m:oMath xmlns:m="http://schemas.openxmlformats.org/officeDocument/2006/math">
                    <m:sSup>
                      <m:sSupPr>
                        <m:ctrlPr>
                          <a:rPr lang="zh-CN" altLang="en-US" sz="2400" i="1">
                            <a:latin typeface="Cambria Math"/>
                          </a:rPr>
                        </m:ctrlPr>
                      </m:sSupPr>
                      <m:e>
                        <m:r>
                          <a:rPr lang="zh-CN" altLang="en-US" sz="2400" i="1">
                            <a:latin typeface="Cambria Math"/>
                          </a:rPr>
                          <m:t>𝛺</m:t>
                        </m:r>
                      </m:e>
                      <m:sup>
                        <m:r>
                          <a:rPr lang="zh-CN" altLang="en-US" sz="2400" i="1">
                            <a:latin typeface="Cambria Math"/>
                          </a:rPr>
                          <m:t>𝐵</m:t>
                        </m:r>
                      </m:sup>
                    </m:sSup>
                    <m:r>
                      <a:rPr lang="zh-CN" altLang="en-US" sz="2400">
                        <a:latin typeface="Cambria Math"/>
                      </a:rPr>
                      <m:t>&gt;</m:t>
                    </m:r>
                    <m:sSup>
                      <m:sSupPr>
                        <m:ctrlPr>
                          <a:rPr lang="zh-CN" altLang="en-US" sz="2400" i="1">
                            <a:latin typeface="Cambria Math"/>
                          </a:rPr>
                        </m:ctrlPr>
                      </m:sSupPr>
                      <m:e>
                        <m:r>
                          <a:rPr lang="zh-CN" altLang="en-US" sz="2400" i="1">
                            <a:latin typeface="Cambria Math"/>
                          </a:rPr>
                          <m:t>𝛺</m:t>
                        </m:r>
                      </m:e>
                      <m:sup>
                        <m:r>
                          <a:rPr lang="zh-CN" altLang="en-US" sz="2400" i="1">
                            <a:latin typeface="Cambria Math"/>
                          </a:rPr>
                          <m:t>𝐶</m:t>
                        </m:r>
                      </m:sup>
                    </m:sSup>
                  </m:oMath>
                </a14:m>
                <a:r>
                  <a:rPr lang="en-US" altLang="zh-CN" sz="2400" dirty="0" smtClean="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and </a:t>
                </a:r>
                <a14:m>
                  <m:oMath xmlns:m="http://schemas.openxmlformats.org/officeDocument/2006/math">
                    <m:sSup>
                      <m:sSupPr>
                        <m:ctrlPr>
                          <a:rPr lang="zh-CN" altLang="en-US" sz="2400" i="1" smtClean="0">
                            <a:latin typeface="Cambria Math"/>
                          </a:rPr>
                        </m:ctrlPr>
                      </m:sSupPr>
                      <m:e>
                        <m:sSub>
                          <m:sSubPr>
                            <m:ctrlPr>
                              <a:rPr lang="zh-CN" altLang="en-US" sz="2400" i="1">
                                <a:latin typeface="Cambria Math"/>
                              </a:rPr>
                            </m:ctrlPr>
                          </m:sSubPr>
                          <m:e>
                            <m:r>
                              <a:rPr lang="zh-CN" altLang="en-US" sz="2400" i="1">
                                <a:latin typeface="Cambria Math"/>
                              </a:rPr>
                              <m:t>𝜋</m:t>
                            </m:r>
                          </m:e>
                          <m:sub>
                            <m:r>
                              <a:rPr lang="zh-CN" altLang="en-US" sz="2400">
                                <a:latin typeface="Cambria Math"/>
                              </a:rPr>
                              <m:t>2</m:t>
                            </m:r>
                          </m:sub>
                        </m:sSub>
                      </m:e>
                      <m:sup>
                        <m:r>
                          <a:rPr lang="zh-CN" altLang="en-US" sz="2400" i="1">
                            <a:latin typeface="Cambria Math"/>
                          </a:rPr>
                          <m:t>𝐵</m:t>
                        </m:r>
                      </m:sup>
                    </m:sSup>
                    <m:r>
                      <a:rPr lang="zh-CN" altLang="en-US" sz="2400">
                        <a:latin typeface="Cambria Math"/>
                      </a:rPr>
                      <m:t>&gt;</m:t>
                    </m:r>
                    <m:sSup>
                      <m:sSupPr>
                        <m:ctrlPr>
                          <a:rPr lang="zh-CN" altLang="en-US" sz="2400" i="1">
                            <a:latin typeface="Cambria Math"/>
                          </a:rPr>
                        </m:ctrlPr>
                      </m:sSupPr>
                      <m:e>
                        <m:sSub>
                          <m:sSubPr>
                            <m:ctrlPr>
                              <a:rPr lang="zh-CN" altLang="en-US" sz="2400" i="1">
                                <a:latin typeface="Cambria Math"/>
                              </a:rPr>
                            </m:ctrlPr>
                          </m:sSubPr>
                          <m:e>
                            <m:r>
                              <a:rPr lang="zh-CN" altLang="en-US" sz="2400" i="1">
                                <a:latin typeface="Cambria Math"/>
                              </a:rPr>
                              <m:t>𝜋</m:t>
                            </m:r>
                          </m:e>
                          <m:sub>
                            <m:r>
                              <a:rPr lang="zh-CN" altLang="en-US" sz="2400">
                                <a:latin typeface="Cambria Math"/>
                              </a:rPr>
                              <m:t>2</m:t>
                            </m:r>
                          </m:sub>
                        </m:sSub>
                      </m:e>
                      <m:sup>
                        <m:r>
                          <a:rPr lang="zh-CN" altLang="en-US" sz="2400" i="1">
                            <a:latin typeface="Cambria Math"/>
                          </a:rPr>
                          <m:t>𝐶</m:t>
                        </m:r>
                      </m:sup>
                    </m:sSup>
                  </m:oMath>
                </a14:m>
                <a:r>
                  <a:rPr lang="en-US" altLang="zh-CN" sz="2400" dirty="0">
                    <a:latin typeface="Times New Roman" panose="02020603050405020304" pitchFamily="18" charset="0"/>
                    <a:cs typeface="Times New Roman" panose="02020603050405020304" pitchFamily="18" charset="0"/>
                  </a:rPr>
                  <a:t>.</a:t>
                </a:r>
                <a:endParaRPr lang="zh-CN" altLang="zh-CN" sz="2400" dirty="0">
                  <a:latin typeface="Times New Roman" panose="02020603050405020304" pitchFamily="18" charset="0"/>
                  <a:cs typeface="Times New Roman" panose="02020603050405020304" pitchFamily="18" charset="0"/>
                </a:endParaRPr>
              </a:p>
              <a:p>
                <a:pPr marL="489150" indent="-342900">
                  <a:spcBef>
                    <a:spcPts val="1800"/>
                  </a:spcBef>
                  <a:buFont typeface="Wingdings" panose="05000000000000000000" pitchFamily="2" charset="2"/>
                  <a:buChar char="Ø"/>
                  <a:defRPr/>
                </a:pPr>
                <a:r>
                  <a:rPr lang="en-US" altLang="zh-CN" sz="2400" dirty="0" smtClean="0">
                    <a:latin typeface="Times New Roman" panose="02020603050405020304" pitchFamily="18" charset="0"/>
                    <a:cs typeface="Times New Roman" panose="02020603050405020304" pitchFamily="18" charset="0"/>
                  </a:rPr>
                  <a:t>We can see </a:t>
                </a:r>
                <a:r>
                  <a:rPr lang="en-US" altLang="zh-CN" sz="2400" dirty="0">
                    <a:latin typeface="Times New Roman" panose="02020603050405020304" pitchFamily="18" charset="0"/>
                    <a:cs typeface="Times New Roman" panose="02020603050405020304" pitchFamily="18" charset="0"/>
                  </a:rPr>
                  <a:t>that the only sub-game perfect Nash equilibrium entails that both firms choose to offer a price contract, and the optimal privatization policy for government is fully nationalization.</a:t>
                </a:r>
                <a:endParaRPr lang="en-US" altLang="zh-CN" sz="2400" dirty="0" smtClean="0">
                  <a:latin typeface="Times New Roman" panose="02020603050405020304" pitchFamily="18" charset="0"/>
                  <a:cs typeface="Times New Roman" panose="02020603050405020304" pitchFamily="18" charset="0"/>
                </a:endParaRPr>
              </a:p>
              <a:p>
                <a:pPr marL="489150" indent="-342900">
                  <a:spcBef>
                    <a:spcPts val="1800"/>
                  </a:spcBef>
                  <a:buFont typeface="Wingdings" panose="05000000000000000000" pitchFamily="2" charset="2"/>
                  <a:buChar char="Ø"/>
                  <a:defRPr/>
                </a:pPr>
                <a:r>
                  <a:rPr lang="en-US" altLang="zh-CN" sz="2400" dirty="0" smtClean="0">
                    <a:latin typeface="Times New Roman" panose="02020603050405020304" pitchFamily="18" charset="0"/>
                    <a:cs typeface="Times New Roman" panose="02020603050405020304" pitchFamily="18" charset="0"/>
                  </a:rPr>
                  <a:t>This can partly explain the phenomenon that Bertrand </a:t>
                </a:r>
                <a:r>
                  <a:rPr lang="en-US" altLang="zh-CN" sz="2400" dirty="0">
                    <a:latin typeface="Times New Roman" panose="02020603050405020304" pitchFamily="18" charset="0"/>
                    <a:cs typeface="Times New Roman" panose="02020603050405020304" pitchFamily="18" charset="0"/>
                  </a:rPr>
                  <a:t>competition </a:t>
                </a:r>
                <a:r>
                  <a:rPr lang="en-US" altLang="zh-CN" sz="2400" dirty="0" smtClean="0">
                    <a:latin typeface="Times New Roman" panose="02020603050405020304" pitchFamily="18" charset="0"/>
                    <a:cs typeface="Times New Roman" panose="02020603050405020304" pitchFamily="18" charset="0"/>
                  </a:rPr>
                  <a:t>is </a:t>
                </a:r>
                <a:r>
                  <a:rPr lang="en-US" altLang="zh-CN" sz="2400" dirty="0">
                    <a:latin typeface="Times New Roman" panose="02020603050405020304" pitchFamily="18" charset="0"/>
                    <a:cs typeface="Times New Roman" panose="02020603050405020304" pitchFamily="18" charset="0"/>
                  </a:rPr>
                  <a:t>more </a:t>
                </a:r>
                <a:r>
                  <a:rPr lang="en-US" altLang="zh-CN" sz="2400" dirty="0" smtClean="0">
                    <a:latin typeface="Times New Roman" panose="02020603050405020304" pitchFamily="18" charset="0"/>
                    <a:cs typeface="Times New Roman" panose="02020603050405020304" pitchFamily="18" charset="0"/>
                  </a:rPr>
                  <a:t>common </a:t>
                </a:r>
                <a:r>
                  <a:rPr lang="en-US" altLang="zh-CN" sz="2400" dirty="0">
                    <a:latin typeface="Times New Roman" panose="02020603050405020304" pitchFamily="18" charset="0"/>
                    <a:cs typeface="Times New Roman" panose="02020603050405020304" pitchFamily="18" charset="0"/>
                  </a:rPr>
                  <a:t>in many mixed markets with network externalities, such as telecommunications and banking </a:t>
                </a:r>
                <a:r>
                  <a:rPr lang="en-US" altLang="zh-CN" sz="2400" dirty="0" smtClean="0">
                    <a:latin typeface="Times New Roman" panose="02020603050405020304" pitchFamily="18" charset="0"/>
                    <a:cs typeface="Times New Roman" panose="02020603050405020304" pitchFamily="18" charset="0"/>
                  </a:rPr>
                  <a:t>industry.</a:t>
                </a:r>
              </a:p>
              <a:p>
                <a:pPr marL="489150" indent="-342900">
                  <a:spcBef>
                    <a:spcPts val="1800"/>
                  </a:spcBef>
                  <a:buFont typeface="Wingdings" panose="05000000000000000000" pitchFamily="2" charset="2"/>
                  <a:buChar char="Ø"/>
                  <a:defRPr/>
                </a:pPr>
                <a:r>
                  <a:rPr lang="en-US" altLang="zh-CN" sz="2400" dirty="0">
                    <a:latin typeface="Times New Roman" panose="02020603050405020304" pitchFamily="18" charset="0"/>
                    <a:cs typeface="Times New Roman" panose="02020603050405020304" pitchFamily="18" charset="0"/>
                  </a:rPr>
                  <a:t>Our result is in line with </a:t>
                </a:r>
                <a:r>
                  <a:rPr lang="en-US" altLang="zh-CN" sz="2400" dirty="0" smtClean="0">
                    <a:latin typeface="Times New Roman" panose="02020603050405020304" pitchFamily="18" charset="0"/>
                    <a:cs typeface="Times New Roman" panose="02020603050405020304" pitchFamily="18" charset="0"/>
                  </a:rPr>
                  <a:t>previous literature (Ghosh </a:t>
                </a:r>
                <a:r>
                  <a:rPr lang="en-US" altLang="zh-CN" sz="2400" dirty="0">
                    <a:latin typeface="Times New Roman" panose="02020603050405020304" pitchFamily="18" charset="0"/>
                    <a:cs typeface="Times New Roman" panose="02020603050405020304" pitchFamily="18" charset="0"/>
                  </a:rPr>
                  <a:t>and </a:t>
                </a:r>
                <a:r>
                  <a:rPr lang="en-US" altLang="zh-CN" sz="2400" dirty="0" err="1" smtClean="0">
                    <a:latin typeface="Times New Roman" panose="02020603050405020304" pitchFamily="18" charset="0"/>
                    <a:cs typeface="Times New Roman" panose="02020603050405020304" pitchFamily="18" charset="0"/>
                  </a:rPr>
                  <a:t>Mitra</a:t>
                </a:r>
                <a:r>
                  <a:rPr lang="en-US" altLang="zh-CN" sz="2400" dirty="0" smtClean="0">
                    <a:latin typeface="Times New Roman" panose="02020603050405020304" pitchFamily="18" charset="0"/>
                    <a:cs typeface="Times New Roman" panose="02020603050405020304" pitchFamily="18" charset="0"/>
                  </a:rPr>
                  <a:t>, 2010</a:t>
                </a:r>
                <a:r>
                  <a:rPr lang="en-US" altLang="zh-CN" sz="2400" dirty="0">
                    <a:latin typeface="Times New Roman" panose="02020603050405020304" pitchFamily="18" charset="0"/>
                    <a:cs typeface="Times New Roman" panose="02020603050405020304" pitchFamily="18" charset="0"/>
                  </a:rPr>
                  <a:t>; Matsumura and </a:t>
                </a:r>
                <a:r>
                  <a:rPr lang="en-US" altLang="zh-CN" sz="2400" dirty="0" smtClean="0">
                    <a:latin typeface="Times New Roman" panose="02020603050405020304" pitchFamily="18" charset="0"/>
                    <a:cs typeface="Times New Roman" panose="02020603050405020304" pitchFamily="18" charset="0"/>
                  </a:rPr>
                  <a:t>Ogawa, 2012), they showed </a:t>
                </a:r>
                <a:r>
                  <a:rPr lang="en-US" altLang="zh-CN" sz="2400" dirty="0">
                    <a:latin typeface="Times New Roman" panose="02020603050405020304" pitchFamily="18" charset="0"/>
                    <a:cs typeface="Times New Roman" panose="02020603050405020304" pitchFamily="18" charset="0"/>
                  </a:rPr>
                  <a:t>that price competition gives rise to the higher profitability for both private and public firms than quantity competition.</a:t>
                </a:r>
                <a:endParaRPr lang="en-US" altLang="zh-CN" sz="2400" dirty="0" smtClean="0">
                  <a:latin typeface="Times New Roman" panose="02020603050405020304" pitchFamily="18" charset="0"/>
                  <a:cs typeface="Times New Roman" panose="02020603050405020304" pitchFamily="18" charset="0"/>
                </a:endParaRPr>
              </a:p>
            </p:txBody>
          </p:sp>
        </mc:Choice>
        <mc:Fallback xmlns="">
          <p:sp>
            <p:nvSpPr>
              <p:cNvPr id="5126" name="文本框 47"/>
              <p:cNvSpPr txBox="1">
                <a:spLocks noRot="1" noChangeAspect="1" noMove="1" noResize="1" noEditPoints="1" noAdjustHandles="1" noChangeArrowheads="1" noChangeShapeType="1" noTextEdit="1"/>
              </p:cNvSpPr>
              <p:nvPr/>
            </p:nvSpPr>
            <p:spPr bwMode="auto">
              <a:xfrm>
                <a:off x="0" y="1325563"/>
                <a:ext cx="12192000" cy="4327525"/>
              </a:xfrm>
              <a:prstGeom prst="rect">
                <a:avLst/>
              </a:prstGeom>
              <a:blipFill rotWithShape="1">
                <a:blip r:embed="rId2"/>
                <a:stretch>
                  <a:fillRect l="-650" t="-1972" r="-1100" b="-563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23339439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4"/>
          <p:cNvSpPr>
            <a:spLocks noChangeArrowheads="1"/>
          </p:cNvSpPr>
          <p:nvPr/>
        </p:nvSpPr>
        <p:spPr bwMode="auto">
          <a:xfrm>
            <a:off x="0" y="0"/>
            <a:ext cx="12192000" cy="663575"/>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14339" name="矩形 5"/>
          <p:cNvSpPr>
            <a:spLocks noChangeArrowheads="1"/>
          </p:cNvSpPr>
          <p:nvPr/>
        </p:nvSpPr>
        <p:spPr bwMode="auto">
          <a:xfrm>
            <a:off x="0" y="5833520"/>
            <a:ext cx="12192000" cy="1024480"/>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14340" name="文本框 1"/>
          <p:cNvSpPr txBox="1">
            <a:spLocks noChangeArrowheads="1"/>
          </p:cNvSpPr>
          <p:nvPr/>
        </p:nvSpPr>
        <p:spPr bwMode="auto">
          <a:xfrm>
            <a:off x="2068513" y="543576"/>
            <a:ext cx="80549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a:lnSpc>
                <a:spcPct val="100000"/>
              </a:lnSpc>
              <a:spcBef>
                <a:spcPct val="0"/>
              </a:spcBef>
              <a:buNone/>
            </a:pPr>
            <a:r>
              <a:rPr lang="en-US" altLang="zh-CN" sz="4400" dirty="0"/>
              <a:t>Comparison </a:t>
            </a:r>
            <a:r>
              <a:rPr lang="en-US" altLang="zh-CN" sz="4400" dirty="0" smtClean="0"/>
              <a:t>(</a:t>
            </a:r>
            <a:r>
              <a:rPr lang="en-US" altLang="zh-CN" sz="4400" dirty="0"/>
              <a:t>II</a:t>
            </a:r>
            <a:r>
              <a:rPr lang="en-US" altLang="zh-CN" sz="4400" dirty="0" smtClean="0"/>
              <a:t>)</a:t>
            </a:r>
            <a:endParaRPr lang="zh-CN" altLang="en-US" sz="1800" dirty="0">
              <a:latin typeface="华文琥珀" pitchFamily="2" charset="-122"/>
              <a:ea typeface="华文琥珀" pitchFamily="2" charset="-122"/>
            </a:endParaRPr>
          </a:p>
        </p:txBody>
      </p:sp>
      <mc:AlternateContent xmlns:mc="http://schemas.openxmlformats.org/markup-compatibility/2006" xmlns:a14="http://schemas.microsoft.com/office/drawing/2010/main">
        <mc:Choice Requires="a14">
          <p:sp>
            <p:nvSpPr>
              <p:cNvPr id="10" name="文本框 47"/>
              <p:cNvSpPr txBox="1">
                <a:spLocks noChangeArrowheads="1"/>
              </p:cNvSpPr>
              <p:nvPr/>
            </p:nvSpPr>
            <p:spPr bwMode="auto">
              <a:xfrm>
                <a:off x="0" y="1325563"/>
                <a:ext cx="12192000" cy="43275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285750" indent="-285750">
                  <a:lnSpc>
                    <a:spcPct val="90000"/>
                  </a:lnSpc>
                  <a:spcBef>
                    <a:spcPts val="1000"/>
                  </a:spcBef>
                  <a:buFont typeface="Arial" charset="0"/>
                  <a:buChar char="•"/>
                  <a:defRPr sz="2800">
                    <a:solidFill>
                      <a:schemeClr val="tx1"/>
                    </a:solidFill>
                    <a:latin typeface="Calibri" pitchFamily="34" charset="0"/>
                    <a:ea typeface="宋体" charset="-122"/>
                    <a:sym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sym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sym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sym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r>
                  <a:rPr lang="en-US" altLang="zh-CN" sz="2400" b="1" dirty="0" smtClean="0">
                    <a:latin typeface="Times New Roman" panose="02020603050405020304" pitchFamily="18" charset="0"/>
                    <a:cs typeface="Times New Roman" panose="02020603050405020304" pitchFamily="18" charset="0"/>
                  </a:rPr>
                  <a:t>Proposition 4. </a:t>
                </a:r>
                <a:r>
                  <a:rPr lang="en-US" altLang="zh-CN" sz="2400" dirty="0">
                    <a:latin typeface="Times New Roman" panose="02020603050405020304" pitchFamily="18" charset="0"/>
                    <a:cs typeface="Times New Roman" panose="02020603050405020304" pitchFamily="18" charset="0"/>
                  </a:rPr>
                  <a:t>Comparing the equilibrium results under </a:t>
                </a:r>
                <a:r>
                  <a:rPr lang="en-US" altLang="zh-CN" sz="2400" dirty="0" err="1">
                    <a:latin typeface="Times New Roman" panose="02020603050405020304" pitchFamily="18" charset="0"/>
                    <a:cs typeface="Times New Roman" panose="02020603050405020304" pitchFamily="18" charset="0"/>
                  </a:rPr>
                  <a:t>Cournot</a:t>
                </a:r>
                <a:r>
                  <a:rPr lang="en-US" altLang="zh-CN" sz="2400" dirty="0">
                    <a:latin typeface="Times New Roman" panose="02020603050405020304" pitchFamily="18" charset="0"/>
                    <a:cs typeface="Times New Roman" panose="02020603050405020304" pitchFamily="18" charset="0"/>
                  </a:rPr>
                  <a:t> and Bertrand competition, </a:t>
                </a:r>
                <a14:m>
                  <m:oMath xmlns:m="http://schemas.openxmlformats.org/officeDocument/2006/math">
                    <m:sSup>
                      <m:sSupPr>
                        <m:ctrlPr>
                          <a:rPr lang="zh-CN" altLang="en-US" sz="2400" i="1">
                            <a:latin typeface="Cambria Math"/>
                          </a:rPr>
                        </m:ctrlPr>
                      </m:sSupPr>
                      <m:e>
                        <m:sSub>
                          <m:sSubPr>
                            <m:ctrlPr>
                              <a:rPr lang="zh-CN" altLang="en-US" sz="2400" i="1">
                                <a:latin typeface="Cambria Math"/>
                              </a:rPr>
                            </m:ctrlPr>
                          </m:sSubPr>
                          <m:e>
                            <m:r>
                              <a:rPr lang="zh-CN" altLang="en-US" sz="2400" i="1">
                                <a:latin typeface="Cambria Math"/>
                              </a:rPr>
                              <m:t>𝑝</m:t>
                            </m:r>
                          </m:e>
                          <m:sub>
                            <m:r>
                              <a:rPr lang="zh-CN" altLang="en-US" sz="2400">
                                <a:latin typeface="Cambria Math"/>
                              </a:rPr>
                              <m:t>2</m:t>
                            </m:r>
                          </m:sub>
                        </m:sSub>
                      </m:e>
                      <m:sup>
                        <m:r>
                          <a:rPr lang="zh-CN" altLang="en-US" sz="2400" i="1">
                            <a:latin typeface="Cambria Math"/>
                          </a:rPr>
                          <m:t>𝐵</m:t>
                        </m:r>
                      </m:sup>
                    </m:sSup>
                    <m:r>
                      <a:rPr lang="zh-CN" altLang="en-US" sz="2400">
                        <a:latin typeface="Cambria Math"/>
                      </a:rPr>
                      <m:t>&lt;</m:t>
                    </m:r>
                    <m:sSup>
                      <m:sSupPr>
                        <m:ctrlPr>
                          <a:rPr lang="zh-CN" altLang="en-US" sz="2400" i="1">
                            <a:latin typeface="Cambria Math"/>
                          </a:rPr>
                        </m:ctrlPr>
                      </m:sSupPr>
                      <m:e>
                        <m:sSub>
                          <m:sSubPr>
                            <m:ctrlPr>
                              <a:rPr lang="zh-CN" altLang="en-US" sz="2400" i="1">
                                <a:latin typeface="Cambria Math"/>
                              </a:rPr>
                            </m:ctrlPr>
                          </m:sSubPr>
                          <m:e>
                            <m:r>
                              <a:rPr lang="zh-CN" altLang="en-US" sz="2400" i="1">
                                <a:latin typeface="Cambria Math"/>
                              </a:rPr>
                              <m:t>𝑝</m:t>
                            </m:r>
                          </m:e>
                          <m:sub>
                            <m:r>
                              <a:rPr lang="zh-CN" altLang="en-US" sz="2400">
                                <a:latin typeface="Cambria Math"/>
                              </a:rPr>
                              <m:t>2</m:t>
                            </m:r>
                          </m:sub>
                        </m:sSub>
                      </m:e>
                      <m:sup>
                        <m:r>
                          <a:rPr lang="zh-CN" altLang="en-US" sz="2400" i="1">
                            <a:latin typeface="Cambria Math"/>
                          </a:rPr>
                          <m:t>𝐶</m:t>
                        </m:r>
                      </m:sup>
                    </m:sSup>
                  </m:oMath>
                </a14:m>
                <a:r>
                  <a:rPr lang="en-US" altLang="zh-CN" sz="24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zh-CN" altLang="en-US" sz="2400" i="1">
                            <a:latin typeface="Cambria Math"/>
                          </a:rPr>
                        </m:ctrlPr>
                      </m:sSupPr>
                      <m:e>
                        <m:sSub>
                          <m:sSubPr>
                            <m:ctrlPr>
                              <a:rPr lang="zh-CN" altLang="en-US" sz="2400" i="1">
                                <a:latin typeface="Cambria Math"/>
                              </a:rPr>
                            </m:ctrlPr>
                          </m:sSubPr>
                          <m:e>
                            <m:r>
                              <a:rPr lang="zh-CN" altLang="en-US" sz="2400" i="1">
                                <a:latin typeface="Cambria Math"/>
                              </a:rPr>
                              <m:t>𝑞</m:t>
                            </m:r>
                          </m:e>
                          <m:sub>
                            <m:r>
                              <a:rPr lang="zh-CN" altLang="en-US" sz="2400">
                                <a:latin typeface="Cambria Math"/>
                              </a:rPr>
                              <m:t>1</m:t>
                            </m:r>
                          </m:sub>
                        </m:sSub>
                      </m:e>
                      <m:sup>
                        <m:r>
                          <a:rPr lang="zh-CN" altLang="en-US" sz="2400" i="1">
                            <a:latin typeface="Cambria Math"/>
                          </a:rPr>
                          <m:t>𝐵</m:t>
                        </m:r>
                      </m:sup>
                    </m:sSup>
                    <m:r>
                      <a:rPr lang="zh-CN" altLang="en-US" sz="2400">
                        <a:latin typeface="Cambria Math"/>
                      </a:rPr>
                      <m:t>&lt;</m:t>
                    </m:r>
                    <m:sSup>
                      <m:sSupPr>
                        <m:ctrlPr>
                          <a:rPr lang="zh-CN" altLang="en-US" sz="2400" i="1">
                            <a:latin typeface="Cambria Math"/>
                          </a:rPr>
                        </m:ctrlPr>
                      </m:sSupPr>
                      <m:e>
                        <m:sSub>
                          <m:sSubPr>
                            <m:ctrlPr>
                              <a:rPr lang="zh-CN" altLang="en-US" sz="2400" i="1">
                                <a:latin typeface="Cambria Math"/>
                              </a:rPr>
                            </m:ctrlPr>
                          </m:sSubPr>
                          <m:e>
                            <m:r>
                              <a:rPr lang="zh-CN" altLang="en-US" sz="2400" i="1">
                                <a:latin typeface="Cambria Math"/>
                              </a:rPr>
                              <m:t>𝑞</m:t>
                            </m:r>
                          </m:e>
                          <m:sub>
                            <m:r>
                              <a:rPr lang="zh-CN" altLang="en-US" sz="2400">
                                <a:latin typeface="Cambria Math"/>
                              </a:rPr>
                              <m:t>1</m:t>
                            </m:r>
                          </m:sub>
                        </m:sSub>
                      </m:e>
                      <m:sup>
                        <m:r>
                          <a:rPr lang="zh-CN" altLang="en-US" sz="2400" i="1">
                            <a:latin typeface="Cambria Math"/>
                          </a:rPr>
                          <m:t>𝐶</m:t>
                        </m:r>
                      </m:sup>
                    </m:sSup>
                  </m:oMath>
                </a14:m>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 </a:t>
                </a:r>
                <a14:m>
                  <m:oMath xmlns:m="http://schemas.openxmlformats.org/officeDocument/2006/math">
                    <m:sSup>
                      <m:sSupPr>
                        <m:ctrlPr>
                          <a:rPr lang="zh-CN" altLang="en-US" sz="2400" i="1">
                            <a:latin typeface="Cambria Math"/>
                          </a:rPr>
                        </m:ctrlPr>
                      </m:sSupPr>
                      <m:e>
                        <m:sSub>
                          <m:sSubPr>
                            <m:ctrlPr>
                              <a:rPr lang="zh-CN" altLang="en-US" sz="2400" i="1">
                                <a:latin typeface="Cambria Math"/>
                              </a:rPr>
                            </m:ctrlPr>
                          </m:sSubPr>
                          <m:e>
                            <m:r>
                              <a:rPr lang="zh-CN" altLang="en-US" sz="2400" i="1">
                                <a:latin typeface="Cambria Math"/>
                              </a:rPr>
                              <m:t>𝑞</m:t>
                            </m:r>
                          </m:e>
                          <m:sub>
                            <m:r>
                              <a:rPr lang="zh-CN" altLang="en-US" sz="2400">
                                <a:latin typeface="Cambria Math"/>
                              </a:rPr>
                              <m:t>2</m:t>
                            </m:r>
                          </m:sub>
                        </m:sSub>
                      </m:e>
                      <m:sup>
                        <m:r>
                          <a:rPr lang="zh-CN" altLang="en-US" sz="2400" i="1">
                            <a:latin typeface="Cambria Math"/>
                          </a:rPr>
                          <m:t>𝐵</m:t>
                        </m:r>
                      </m:sup>
                    </m:sSup>
                    <m:r>
                      <a:rPr lang="zh-CN" altLang="en-US" sz="2400">
                        <a:latin typeface="Cambria Math"/>
                      </a:rPr>
                      <m:t>&gt;</m:t>
                    </m:r>
                    <m:sSup>
                      <m:sSupPr>
                        <m:ctrlPr>
                          <a:rPr lang="zh-CN" altLang="en-US" sz="2400" i="1">
                            <a:latin typeface="Cambria Math"/>
                          </a:rPr>
                        </m:ctrlPr>
                      </m:sSupPr>
                      <m:e>
                        <m:sSub>
                          <m:sSubPr>
                            <m:ctrlPr>
                              <a:rPr lang="zh-CN" altLang="en-US" sz="2400" i="1">
                                <a:latin typeface="Cambria Math"/>
                              </a:rPr>
                            </m:ctrlPr>
                          </m:sSubPr>
                          <m:e>
                            <m:r>
                              <a:rPr lang="zh-CN" altLang="en-US" sz="2400" i="1">
                                <a:latin typeface="Cambria Math"/>
                              </a:rPr>
                              <m:t>𝑞</m:t>
                            </m:r>
                          </m:e>
                          <m:sub>
                            <m:r>
                              <a:rPr lang="zh-CN" altLang="en-US" sz="2400">
                                <a:latin typeface="Cambria Math"/>
                              </a:rPr>
                              <m:t>2</m:t>
                            </m:r>
                          </m:sub>
                        </m:sSub>
                      </m:e>
                      <m:sup>
                        <m:r>
                          <a:rPr lang="zh-CN" altLang="en-US" sz="2400" i="1">
                            <a:latin typeface="Cambria Math"/>
                          </a:rPr>
                          <m:t>𝐶</m:t>
                        </m:r>
                      </m:sup>
                    </m:sSup>
                  </m:oMath>
                </a14:m>
                <a:r>
                  <a:rPr lang="en-US" altLang="zh-CN" sz="2400" dirty="0">
                    <a:latin typeface="Times New Roman" panose="02020603050405020304" pitchFamily="18" charset="0"/>
                    <a:cs typeface="Times New Roman" panose="02020603050405020304" pitchFamily="18" charset="0"/>
                  </a:rPr>
                  <a:t>; </a:t>
                </a:r>
                <a14:m>
                  <m:oMath xmlns:m="http://schemas.openxmlformats.org/officeDocument/2006/math">
                    <m:d>
                      <m:dPr>
                        <m:ctrlPr>
                          <a:rPr lang="zh-CN" altLang="en-US" sz="2400" i="1">
                            <a:latin typeface="Cambria Math"/>
                          </a:rPr>
                        </m:ctrlPr>
                      </m:dPr>
                      <m:e>
                        <m:sSup>
                          <m:sSupPr>
                            <m:ctrlPr>
                              <a:rPr lang="zh-CN" altLang="en-US" sz="2400" i="1">
                                <a:latin typeface="Cambria Math"/>
                              </a:rPr>
                            </m:ctrlPr>
                          </m:sSupPr>
                          <m:e>
                            <m:sSub>
                              <m:sSubPr>
                                <m:ctrlPr>
                                  <a:rPr lang="zh-CN" altLang="en-US" sz="2400" i="1">
                                    <a:latin typeface="Cambria Math"/>
                                  </a:rPr>
                                </m:ctrlPr>
                              </m:sSubPr>
                              <m:e>
                                <m:r>
                                  <a:rPr lang="zh-CN" altLang="en-US" sz="2400" i="1">
                                    <a:latin typeface="Cambria Math"/>
                                  </a:rPr>
                                  <m:t>𝑞</m:t>
                                </m:r>
                              </m:e>
                              <m:sub>
                                <m:r>
                                  <a:rPr lang="zh-CN" altLang="en-US" sz="2400">
                                    <a:latin typeface="Cambria Math"/>
                                  </a:rPr>
                                  <m:t>1</m:t>
                                </m:r>
                              </m:sub>
                            </m:sSub>
                          </m:e>
                          <m:sup>
                            <m:r>
                              <a:rPr lang="zh-CN" altLang="en-US" sz="2400" i="1">
                                <a:latin typeface="Cambria Math"/>
                              </a:rPr>
                              <m:t>𝐵</m:t>
                            </m:r>
                          </m:sup>
                        </m:sSup>
                        <m:r>
                          <a:rPr lang="zh-CN" altLang="en-US" sz="2400">
                            <a:latin typeface="Cambria Math"/>
                          </a:rPr>
                          <m:t>−</m:t>
                        </m:r>
                        <m:sSup>
                          <m:sSupPr>
                            <m:ctrlPr>
                              <a:rPr lang="zh-CN" altLang="en-US" sz="2400" i="1">
                                <a:latin typeface="Cambria Math"/>
                              </a:rPr>
                            </m:ctrlPr>
                          </m:sSupPr>
                          <m:e>
                            <m:sSub>
                              <m:sSubPr>
                                <m:ctrlPr>
                                  <a:rPr lang="zh-CN" altLang="en-US" sz="2400" i="1">
                                    <a:latin typeface="Cambria Math"/>
                                  </a:rPr>
                                </m:ctrlPr>
                              </m:sSubPr>
                              <m:e>
                                <m:r>
                                  <a:rPr lang="zh-CN" altLang="en-US" sz="2400" i="1">
                                    <a:latin typeface="Cambria Math"/>
                                  </a:rPr>
                                  <m:t>𝑞</m:t>
                                </m:r>
                              </m:e>
                              <m:sub>
                                <m:r>
                                  <a:rPr lang="en-US" altLang="zh-CN" sz="2400" b="0" i="0" smtClean="0">
                                    <a:latin typeface="Cambria Math"/>
                                  </a:rPr>
                                  <m:t>2</m:t>
                                </m:r>
                              </m:sub>
                            </m:sSub>
                          </m:e>
                          <m:sup>
                            <m:r>
                              <a:rPr lang="zh-CN" altLang="en-US" sz="2400" i="1">
                                <a:latin typeface="Cambria Math"/>
                              </a:rPr>
                              <m:t>𝐵</m:t>
                            </m:r>
                          </m:sup>
                        </m:sSup>
                        <m:r>
                          <a:rPr lang="zh-CN" altLang="en-US" sz="2400">
                            <a:latin typeface="Cambria Math"/>
                          </a:rPr>
                          <m:t>)&lt;(</m:t>
                        </m:r>
                        <m:sSup>
                          <m:sSupPr>
                            <m:ctrlPr>
                              <a:rPr lang="zh-CN" altLang="en-US" sz="2400" i="1">
                                <a:latin typeface="Cambria Math"/>
                              </a:rPr>
                            </m:ctrlPr>
                          </m:sSupPr>
                          <m:e>
                            <m:sSub>
                              <m:sSubPr>
                                <m:ctrlPr>
                                  <a:rPr lang="zh-CN" altLang="en-US" sz="2400" i="1">
                                    <a:latin typeface="Cambria Math"/>
                                  </a:rPr>
                                </m:ctrlPr>
                              </m:sSubPr>
                              <m:e>
                                <m:r>
                                  <a:rPr lang="zh-CN" altLang="en-US" sz="2400" i="1">
                                    <a:latin typeface="Cambria Math"/>
                                  </a:rPr>
                                  <m:t>𝑞</m:t>
                                </m:r>
                              </m:e>
                              <m:sub>
                                <m:r>
                                  <a:rPr lang="zh-CN" altLang="en-US" sz="2400">
                                    <a:latin typeface="Cambria Math"/>
                                  </a:rPr>
                                  <m:t>1</m:t>
                                </m:r>
                              </m:sub>
                            </m:sSub>
                          </m:e>
                          <m:sup>
                            <m:r>
                              <a:rPr lang="en-US" altLang="zh-CN" sz="2400" b="0" i="1" smtClean="0">
                                <a:latin typeface="Cambria Math"/>
                              </a:rPr>
                              <m:t>𝐶</m:t>
                            </m:r>
                          </m:sup>
                        </m:sSup>
                        <m:r>
                          <a:rPr lang="zh-CN" altLang="en-US" sz="2400">
                            <a:latin typeface="Cambria Math"/>
                          </a:rPr>
                          <m:t>−</m:t>
                        </m:r>
                        <m:sSup>
                          <m:sSupPr>
                            <m:ctrlPr>
                              <a:rPr lang="zh-CN" altLang="en-US" sz="2400" i="1">
                                <a:latin typeface="Cambria Math"/>
                              </a:rPr>
                            </m:ctrlPr>
                          </m:sSupPr>
                          <m:e>
                            <m:sSub>
                              <m:sSubPr>
                                <m:ctrlPr>
                                  <a:rPr lang="zh-CN" altLang="en-US" sz="2400" i="1">
                                    <a:latin typeface="Cambria Math"/>
                                  </a:rPr>
                                </m:ctrlPr>
                              </m:sSubPr>
                              <m:e>
                                <m:r>
                                  <a:rPr lang="zh-CN" altLang="en-US" sz="2400" i="1">
                                    <a:latin typeface="Cambria Math"/>
                                  </a:rPr>
                                  <m:t>𝑞</m:t>
                                </m:r>
                              </m:e>
                              <m:sub>
                                <m:r>
                                  <a:rPr lang="en-US" altLang="zh-CN" sz="2400" b="0" i="0" smtClean="0">
                                    <a:latin typeface="Cambria Math"/>
                                  </a:rPr>
                                  <m:t>2</m:t>
                                </m:r>
                              </m:sub>
                            </m:sSub>
                          </m:e>
                          <m:sup>
                            <m:r>
                              <a:rPr lang="en-US" altLang="zh-CN" sz="2400" b="0" i="1" smtClean="0">
                                <a:latin typeface="Cambria Math"/>
                              </a:rPr>
                              <m:t>𝐶</m:t>
                            </m:r>
                          </m:sup>
                        </m:sSup>
                      </m:e>
                    </m:d>
                  </m:oMath>
                </a14:m>
                <a:r>
                  <a:rPr lang="en-US" altLang="zh-CN" sz="2400" dirty="0" smtClean="0">
                    <a:latin typeface="Times New Roman" panose="02020603050405020304" pitchFamily="18" charset="0"/>
                    <a:cs typeface="Times New Roman" panose="02020603050405020304" pitchFamily="18" charset="0"/>
                  </a:rPr>
                  <a:t>.</a:t>
                </a:r>
              </a:p>
              <a:p>
                <a:pPr marL="489150" indent="-342900">
                  <a:spcBef>
                    <a:spcPts val="1800"/>
                  </a:spcBef>
                  <a:buFont typeface="Wingdings" panose="05000000000000000000" pitchFamily="2" charset="2"/>
                  <a:buChar char="Ø"/>
                  <a:defRPr/>
                </a:pPr>
                <a:r>
                  <a:rPr lang="en-US" altLang="zh-CN" sz="2400" dirty="0">
                    <a:latin typeface="Times New Roman" panose="02020603050405020304" pitchFamily="18" charset="0"/>
                    <a:cs typeface="Times New Roman" panose="02020603050405020304" pitchFamily="18" charset="0"/>
                  </a:rPr>
                  <a:t>U</a:t>
                </a:r>
                <a:r>
                  <a:rPr lang="en-US" altLang="zh-CN" sz="2400" dirty="0" smtClean="0">
                    <a:latin typeface="Times New Roman" panose="02020603050405020304" pitchFamily="18" charset="0"/>
                    <a:cs typeface="Times New Roman" panose="02020603050405020304" pitchFamily="18" charset="0"/>
                  </a:rPr>
                  <a:t>nder </a:t>
                </a:r>
                <a:r>
                  <a:rPr lang="en-US" altLang="zh-CN" sz="2400" dirty="0">
                    <a:latin typeface="Times New Roman" panose="02020603050405020304" pitchFamily="18" charset="0"/>
                    <a:cs typeface="Times New Roman" panose="02020603050405020304" pitchFamily="18" charset="0"/>
                  </a:rPr>
                  <a:t>Bertrand competition, private firm yields lower prices, which is obviously that </a:t>
                </a:r>
                <a:r>
                  <a:rPr lang="en-US" altLang="zh-CN" sz="2400" dirty="0" smtClean="0">
                    <a:latin typeface="Times New Roman" panose="02020603050405020304" pitchFamily="18" charset="0"/>
                    <a:cs typeface="Times New Roman" panose="02020603050405020304" pitchFamily="18" charset="0"/>
                  </a:rPr>
                  <a:t>private </a:t>
                </a:r>
                <a:r>
                  <a:rPr lang="en-US" altLang="zh-CN" sz="2400" dirty="0">
                    <a:latin typeface="Times New Roman" panose="02020603050405020304" pitchFamily="18" charset="0"/>
                    <a:cs typeface="Times New Roman" panose="02020603050405020304" pitchFamily="18" charset="0"/>
                  </a:rPr>
                  <a:t>firm must decrease its price to get more profit, but for the public firm, price change is ambiguous when comparing these two types of </a:t>
                </a:r>
                <a:r>
                  <a:rPr lang="en-US" altLang="zh-CN" sz="2400" dirty="0" smtClean="0">
                    <a:latin typeface="Times New Roman" panose="02020603050405020304" pitchFamily="18" charset="0"/>
                    <a:cs typeface="Times New Roman" panose="02020603050405020304" pitchFamily="18" charset="0"/>
                  </a:rPr>
                  <a:t>competition. </a:t>
                </a:r>
              </a:p>
              <a:p>
                <a:pPr marL="489150" indent="-342900">
                  <a:spcBef>
                    <a:spcPts val="1800"/>
                  </a:spcBef>
                  <a:buFont typeface="Wingdings" panose="05000000000000000000" pitchFamily="2" charset="2"/>
                  <a:buChar char="Ø"/>
                  <a:defRPr/>
                </a:pPr>
                <a:r>
                  <a:rPr lang="en-US" altLang="zh-CN" sz="2400" dirty="0" smtClean="0">
                    <a:latin typeface="Times New Roman" panose="02020603050405020304" pitchFamily="18" charset="0"/>
                    <a:cs typeface="Times New Roman" panose="02020603050405020304" pitchFamily="18" charset="0"/>
                  </a:rPr>
                  <a:t>In </a:t>
                </a:r>
                <a:r>
                  <a:rPr lang="en-US" altLang="zh-CN" sz="2400" dirty="0">
                    <a:latin typeface="Times New Roman" panose="02020603050405020304" pitchFamily="18" charset="0"/>
                    <a:cs typeface="Times New Roman" panose="02020603050405020304" pitchFamily="18" charset="0"/>
                  </a:rPr>
                  <a:t>addition, we can see that the equilibrium output of public firm is lower under Bertrand competition, while the output of private firm is larger than that under </a:t>
                </a:r>
                <a:r>
                  <a:rPr lang="en-US" altLang="zh-CN" sz="2400" dirty="0" err="1">
                    <a:latin typeface="Times New Roman" panose="02020603050405020304" pitchFamily="18" charset="0"/>
                    <a:cs typeface="Times New Roman" panose="02020603050405020304" pitchFamily="18" charset="0"/>
                  </a:rPr>
                  <a:t>Cournot</a:t>
                </a:r>
                <a:r>
                  <a:rPr lang="en-US" altLang="zh-CN" sz="2400" dirty="0">
                    <a:latin typeface="Times New Roman" panose="02020603050405020304" pitchFamily="18" charset="0"/>
                    <a:cs typeface="Times New Roman" panose="02020603050405020304" pitchFamily="18" charset="0"/>
                  </a:rPr>
                  <a:t> competition. It is because private firm will produce more under Bertrand competition, and the public firm will decrease its output due to the output-substitution effect</a:t>
                </a:r>
                <a:r>
                  <a:rPr lang="en-US" altLang="zh-CN" sz="2400" dirty="0" smtClean="0">
                    <a:latin typeface="Times New Roman" panose="02020603050405020304" pitchFamily="18" charset="0"/>
                    <a:cs typeface="Times New Roman" panose="02020603050405020304" pitchFamily="18" charset="0"/>
                  </a:rPr>
                  <a:t>.</a:t>
                </a:r>
              </a:p>
              <a:p>
                <a:pPr marL="489150" indent="-342900">
                  <a:spcBef>
                    <a:spcPts val="1800"/>
                  </a:spcBef>
                  <a:buFont typeface="Wingdings" panose="05000000000000000000" pitchFamily="2" charset="2"/>
                  <a:buChar char="Ø"/>
                  <a:defRPr/>
                </a:pPr>
                <a:r>
                  <a:rPr lang="en-US" altLang="zh-CN" sz="2400" dirty="0">
                    <a:latin typeface="Times New Roman" panose="02020603050405020304" pitchFamily="18" charset="0"/>
                    <a:cs typeface="Times New Roman" panose="02020603050405020304" pitchFamily="18" charset="0"/>
                  </a:rPr>
                  <a:t>Hence, the public firm will be less aggressive under Bertrand competition and the difference in output between two firms is lower than that under </a:t>
                </a:r>
                <a:r>
                  <a:rPr lang="en-US" altLang="zh-CN" sz="2400" dirty="0" err="1">
                    <a:latin typeface="Times New Roman" panose="02020603050405020304" pitchFamily="18" charset="0"/>
                    <a:cs typeface="Times New Roman" panose="02020603050405020304" pitchFamily="18" charset="0"/>
                  </a:rPr>
                  <a:t>Cournot</a:t>
                </a:r>
                <a:r>
                  <a:rPr lang="en-US" altLang="zh-CN" sz="2400" dirty="0">
                    <a:latin typeface="Times New Roman" panose="02020603050405020304" pitchFamily="18" charset="0"/>
                    <a:cs typeface="Times New Roman" panose="02020603050405020304" pitchFamily="18" charset="0"/>
                  </a:rPr>
                  <a:t> competition.</a:t>
                </a:r>
                <a:endParaRPr lang="en-US" altLang="zh-CN" sz="2400" dirty="0" smtClean="0">
                  <a:latin typeface="Times New Roman" panose="02020603050405020304" pitchFamily="18" charset="0"/>
                  <a:cs typeface="Times New Roman" panose="02020603050405020304" pitchFamily="18" charset="0"/>
                </a:endParaRPr>
              </a:p>
            </p:txBody>
          </p:sp>
        </mc:Choice>
        <mc:Fallback xmlns="">
          <p:sp>
            <p:nvSpPr>
              <p:cNvPr id="10" name="文本框 47"/>
              <p:cNvSpPr txBox="1">
                <a:spLocks noRot="1" noChangeAspect="1" noMove="1" noResize="1" noEditPoints="1" noAdjustHandles="1" noChangeArrowheads="1" noChangeShapeType="1" noTextEdit="1"/>
              </p:cNvSpPr>
              <p:nvPr/>
            </p:nvSpPr>
            <p:spPr bwMode="auto">
              <a:xfrm>
                <a:off x="0" y="1325563"/>
                <a:ext cx="12192000" cy="4327525"/>
              </a:xfrm>
              <a:prstGeom prst="rect">
                <a:avLst/>
              </a:prstGeom>
              <a:blipFill rotWithShape="1">
                <a:blip r:embed="rId2"/>
                <a:stretch>
                  <a:fillRect l="-650" t="-1972" b="-507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3429209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矩形 4"/>
          <p:cNvSpPr>
            <a:spLocks noChangeArrowheads="1"/>
          </p:cNvSpPr>
          <p:nvPr/>
        </p:nvSpPr>
        <p:spPr bwMode="auto">
          <a:xfrm>
            <a:off x="0" y="0"/>
            <a:ext cx="12192000" cy="663575"/>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3075" name="矩形 5"/>
          <p:cNvSpPr>
            <a:spLocks noChangeArrowheads="1"/>
          </p:cNvSpPr>
          <p:nvPr/>
        </p:nvSpPr>
        <p:spPr bwMode="auto">
          <a:xfrm>
            <a:off x="0" y="5773738"/>
            <a:ext cx="12192000" cy="1084262"/>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5125" name="文本框 1"/>
          <p:cNvSpPr txBox="1">
            <a:spLocks noChangeArrowheads="1"/>
          </p:cNvSpPr>
          <p:nvPr/>
        </p:nvSpPr>
        <p:spPr bwMode="auto">
          <a:xfrm>
            <a:off x="2068513" y="844550"/>
            <a:ext cx="80549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charset="-122"/>
                <a:sym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sym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sym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sym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pPr algn="ctr">
              <a:lnSpc>
                <a:spcPct val="100000"/>
              </a:lnSpc>
              <a:spcBef>
                <a:spcPct val="0"/>
              </a:spcBef>
              <a:buFont typeface="Arial" charset="0"/>
              <a:buNone/>
              <a:defRPr/>
            </a:pPr>
            <a:r>
              <a:rPr lang="en-US" altLang="zh-CN" sz="4400" dirty="0" smtClean="0">
                <a:latin typeface="Times New Roman" panose="02020603050405020304" pitchFamily="18" charset="0"/>
                <a:ea typeface="华文新魏"/>
                <a:cs typeface="Times New Roman" panose="02020603050405020304" pitchFamily="18" charset="0"/>
              </a:rPr>
              <a:t>T</a:t>
            </a:r>
            <a:r>
              <a:rPr lang="en-US" altLang="zh-TW" sz="4400" dirty="0" smtClean="0">
                <a:latin typeface="Times New Roman" panose="02020603050405020304" pitchFamily="18" charset="0"/>
                <a:cs typeface="Times New Roman" panose="02020603050405020304" pitchFamily="18" charset="0"/>
              </a:rPr>
              <a:t>he motivation of the paper</a:t>
            </a:r>
            <a:endParaRPr lang="zh-CN" altLang="en-US" sz="1800" dirty="0" smtClean="0">
              <a:latin typeface="Times New Roman" panose="02020603050405020304" pitchFamily="18" charset="0"/>
              <a:ea typeface="华文琥珀" pitchFamily="2" charset="-122"/>
              <a:cs typeface="Times New Roman" panose="02020603050405020304" pitchFamily="18" charset="0"/>
            </a:endParaRPr>
          </a:p>
        </p:txBody>
      </p:sp>
      <p:sp>
        <p:nvSpPr>
          <p:cNvPr id="3077" name="文本框 47"/>
          <p:cNvSpPr txBox="1">
            <a:spLocks noChangeArrowheads="1"/>
          </p:cNvSpPr>
          <p:nvPr/>
        </p:nvSpPr>
        <p:spPr bwMode="auto">
          <a:xfrm>
            <a:off x="358775" y="1612900"/>
            <a:ext cx="11542713" cy="416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just" eaLnBrk="1" hangingPunct="1">
              <a:lnSpc>
                <a:spcPct val="150000"/>
              </a:lnSpc>
              <a:spcBef>
                <a:spcPct val="0"/>
              </a:spcBef>
            </a:pPr>
            <a:r>
              <a:rPr lang="en-US" altLang="zh-CN" sz="2200" dirty="0">
                <a:latin typeface="Times New Roman" pitchFamily="18" charset="0"/>
                <a:cs typeface="Times New Roman" pitchFamily="18" charset="0"/>
              </a:rPr>
              <a:t>In the banking, liquor, steal and petroleum industries which consist of both state-owned enterprises (SOEs) and private enterprises in different countries, firms compete and produce differentiated goods without encountering the restriction of technical compatibility for the consumers exhibiting positive externalities in the final goods market.</a:t>
            </a:r>
          </a:p>
          <a:p>
            <a:pPr algn="just" eaLnBrk="1" hangingPunct="1">
              <a:lnSpc>
                <a:spcPct val="150000"/>
              </a:lnSpc>
              <a:spcBef>
                <a:spcPct val="0"/>
              </a:spcBef>
            </a:pPr>
            <a:r>
              <a:rPr lang="en-US" altLang="zh-CN" sz="2200" dirty="0">
                <a:latin typeface="Times New Roman" pitchFamily="18" charset="0"/>
                <a:ea typeface="微软雅黑" pitchFamily="34" charset="-122"/>
              </a:rPr>
              <a:t>How the governments will determine its privatization policy for a state-owned enterprise under </a:t>
            </a:r>
            <a:r>
              <a:rPr lang="en-US" altLang="zh-CN" sz="2200" dirty="0" err="1">
                <a:latin typeface="Times New Roman" pitchFamily="18" charset="0"/>
                <a:ea typeface="微软雅黑" pitchFamily="34" charset="-122"/>
              </a:rPr>
              <a:t>Cournot</a:t>
            </a:r>
            <a:r>
              <a:rPr lang="en-US" altLang="zh-CN" sz="2200" dirty="0">
                <a:latin typeface="Times New Roman" pitchFamily="18" charset="0"/>
                <a:ea typeface="微软雅黑" pitchFamily="34" charset="-122"/>
              </a:rPr>
              <a:t> and Bertrand competition.</a:t>
            </a:r>
          </a:p>
          <a:p>
            <a:pPr algn="just" eaLnBrk="1" hangingPunct="1">
              <a:lnSpc>
                <a:spcPct val="150000"/>
              </a:lnSpc>
              <a:spcBef>
                <a:spcPct val="0"/>
              </a:spcBef>
            </a:pPr>
            <a:r>
              <a:rPr lang="en-US" altLang="zh-CN" sz="2200" dirty="0">
                <a:latin typeface="Times New Roman" pitchFamily="18" charset="0"/>
                <a:ea typeface="微软雅黑" pitchFamily="34" charset="-122"/>
              </a:rPr>
              <a:t>What is the endogenous choice of competition modes in mixed oligopoly under product differentiation and network externalities.</a:t>
            </a:r>
          </a:p>
          <a:p>
            <a:pPr algn="just" eaLnBrk="1" hangingPunct="1">
              <a:lnSpc>
                <a:spcPct val="150000"/>
              </a:lnSpc>
              <a:spcBef>
                <a:spcPct val="0"/>
              </a:spcBef>
            </a:pPr>
            <a:endParaRPr lang="zh-CN" altLang="en-US" sz="2200" dirty="0">
              <a:solidFill>
                <a:srgbClr val="6D6D6D"/>
              </a:solidFill>
              <a:latin typeface="Times New Roman" pitchFamily="18" charset="0"/>
              <a:ea typeface="微软雅黑"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4"/>
          <p:cNvSpPr>
            <a:spLocks noChangeArrowheads="1"/>
          </p:cNvSpPr>
          <p:nvPr/>
        </p:nvSpPr>
        <p:spPr bwMode="auto">
          <a:xfrm>
            <a:off x="0" y="0"/>
            <a:ext cx="12192000" cy="663575"/>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14339" name="矩形 5"/>
          <p:cNvSpPr>
            <a:spLocks noChangeArrowheads="1"/>
          </p:cNvSpPr>
          <p:nvPr/>
        </p:nvSpPr>
        <p:spPr bwMode="auto">
          <a:xfrm>
            <a:off x="0" y="5833520"/>
            <a:ext cx="12192000" cy="1024480"/>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14340" name="文本框 1"/>
          <p:cNvSpPr txBox="1">
            <a:spLocks noChangeArrowheads="1"/>
          </p:cNvSpPr>
          <p:nvPr/>
        </p:nvSpPr>
        <p:spPr bwMode="auto">
          <a:xfrm>
            <a:off x="2068513" y="543576"/>
            <a:ext cx="80549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a:lnSpc>
                <a:spcPct val="100000"/>
              </a:lnSpc>
              <a:spcBef>
                <a:spcPct val="0"/>
              </a:spcBef>
              <a:buNone/>
            </a:pPr>
            <a:r>
              <a:rPr lang="en-US" altLang="zh-CN" sz="4400" dirty="0"/>
              <a:t>Comparison </a:t>
            </a:r>
            <a:r>
              <a:rPr lang="en-US" altLang="zh-CN" sz="4400" dirty="0" smtClean="0"/>
              <a:t>(</a:t>
            </a:r>
            <a:r>
              <a:rPr lang="en-US" altLang="zh-CN" sz="4400" dirty="0"/>
              <a:t>III</a:t>
            </a:r>
            <a:r>
              <a:rPr lang="en-US" altLang="zh-CN" sz="4400" dirty="0" smtClean="0"/>
              <a:t>)</a:t>
            </a:r>
            <a:endParaRPr lang="zh-CN" altLang="en-US" sz="1800" dirty="0">
              <a:latin typeface="华文琥珀" pitchFamily="2" charset="-122"/>
              <a:ea typeface="华文琥珀" pitchFamily="2" charset="-122"/>
            </a:endParaRPr>
          </a:p>
        </p:txBody>
      </p:sp>
      <mc:AlternateContent xmlns:mc="http://schemas.openxmlformats.org/markup-compatibility/2006" xmlns:a14="http://schemas.microsoft.com/office/drawing/2010/main">
        <mc:Choice Requires="a14">
          <p:sp>
            <p:nvSpPr>
              <p:cNvPr id="10" name="文本框 47"/>
              <p:cNvSpPr txBox="1">
                <a:spLocks noChangeArrowheads="1"/>
              </p:cNvSpPr>
              <p:nvPr/>
            </p:nvSpPr>
            <p:spPr bwMode="auto">
              <a:xfrm>
                <a:off x="0" y="1325563"/>
                <a:ext cx="12192000" cy="43275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285750" indent="-285750">
                  <a:lnSpc>
                    <a:spcPct val="90000"/>
                  </a:lnSpc>
                  <a:spcBef>
                    <a:spcPts val="1000"/>
                  </a:spcBef>
                  <a:buFont typeface="Arial" charset="0"/>
                  <a:buChar char="•"/>
                  <a:defRPr sz="2800">
                    <a:solidFill>
                      <a:schemeClr val="tx1"/>
                    </a:solidFill>
                    <a:latin typeface="Calibri" pitchFamily="34" charset="0"/>
                    <a:ea typeface="宋体" charset="-122"/>
                    <a:sym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sym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sym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sym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r>
                  <a:rPr lang="en-US" altLang="zh-CN" sz="2400" b="1" dirty="0" smtClean="0">
                    <a:latin typeface="Times New Roman" panose="02020603050405020304" pitchFamily="18" charset="0"/>
                    <a:cs typeface="Times New Roman" panose="02020603050405020304" pitchFamily="18" charset="0"/>
                  </a:rPr>
                  <a:t>Proposition 5. </a:t>
                </a:r>
                <a:r>
                  <a:rPr lang="en-US" altLang="zh-CN" sz="2400" dirty="0">
                    <a:latin typeface="Times New Roman" panose="02020603050405020304" pitchFamily="18" charset="0"/>
                    <a:cs typeface="Times New Roman" panose="02020603050405020304" pitchFamily="18" charset="0"/>
                  </a:rPr>
                  <a:t>When the products exhibit network externalities, social welfare is lower under </a:t>
                </a:r>
                <a:r>
                  <a:rPr lang="en-US" altLang="zh-CN" sz="2400" dirty="0" err="1">
                    <a:latin typeface="Times New Roman" panose="02020603050405020304" pitchFamily="18" charset="0"/>
                    <a:cs typeface="Times New Roman" panose="02020603050405020304" pitchFamily="18" charset="0"/>
                  </a:rPr>
                  <a:t>Cournot</a:t>
                </a:r>
                <a:r>
                  <a:rPr lang="en-US" altLang="zh-CN" sz="2400" dirty="0">
                    <a:latin typeface="Times New Roman" panose="02020603050405020304" pitchFamily="18" charset="0"/>
                    <a:cs typeface="Times New Roman" panose="02020603050405020304" pitchFamily="18" charset="0"/>
                  </a:rPr>
                  <a:t> than under Bertrand </a:t>
                </a:r>
                <a:r>
                  <a:rPr lang="en-US" altLang="zh-CN" sz="2400" dirty="0" smtClean="0">
                    <a:latin typeface="Times New Roman" panose="02020603050405020304" pitchFamily="18" charset="0"/>
                    <a:cs typeface="Times New Roman" panose="02020603050405020304" pitchFamily="18" charset="0"/>
                  </a:rPr>
                  <a:t>competition,</a:t>
                </a:r>
                <a14:m>
                  <m:oMath xmlns:m="http://schemas.openxmlformats.org/officeDocument/2006/math">
                    <m:r>
                      <a:rPr lang="en-US" altLang="zh-CN" sz="2400" b="0" i="0" smtClean="0">
                        <a:latin typeface="Cambria Math"/>
                      </a:rPr>
                      <m:t>   </m:t>
                    </m:r>
                    <m:r>
                      <a:rPr lang="zh-CN" altLang="en-US" sz="2400" i="1">
                        <a:latin typeface="Cambria Math"/>
                      </a:rPr>
                      <m:t>𝑆</m:t>
                    </m:r>
                    <m:sSup>
                      <m:sSupPr>
                        <m:ctrlPr>
                          <a:rPr lang="zh-CN" altLang="en-US" sz="2400" i="1">
                            <a:latin typeface="Cambria Math"/>
                          </a:rPr>
                        </m:ctrlPr>
                      </m:sSupPr>
                      <m:e>
                        <m:r>
                          <a:rPr lang="zh-CN" altLang="en-US" sz="2400" i="1">
                            <a:latin typeface="Cambria Math"/>
                          </a:rPr>
                          <m:t>𝑊</m:t>
                        </m:r>
                      </m:e>
                      <m:sup>
                        <m:r>
                          <a:rPr lang="zh-CN" altLang="en-US" sz="2400" i="1">
                            <a:latin typeface="Cambria Math"/>
                          </a:rPr>
                          <m:t>𝐵</m:t>
                        </m:r>
                      </m:sup>
                    </m:sSup>
                    <m:r>
                      <a:rPr lang="zh-CN" altLang="en-US" sz="2400">
                        <a:latin typeface="Cambria Math"/>
                      </a:rPr>
                      <m:t>&gt;</m:t>
                    </m:r>
                    <m:r>
                      <a:rPr lang="zh-CN" altLang="en-US" sz="2400" i="1">
                        <a:latin typeface="Cambria Math"/>
                      </a:rPr>
                      <m:t>𝑆</m:t>
                    </m:r>
                    <m:sSup>
                      <m:sSupPr>
                        <m:ctrlPr>
                          <a:rPr lang="zh-CN" altLang="en-US" sz="2400" i="1">
                            <a:latin typeface="Cambria Math"/>
                          </a:rPr>
                        </m:ctrlPr>
                      </m:sSupPr>
                      <m:e>
                        <m:r>
                          <a:rPr lang="zh-CN" altLang="en-US" sz="2400" i="1">
                            <a:latin typeface="Cambria Math"/>
                          </a:rPr>
                          <m:t>𝑊</m:t>
                        </m:r>
                      </m:e>
                      <m:sup>
                        <m:r>
                          <a:rPr lang="zh-CN" altLang="en-US" sz="2400" i="1">
                            <a:latin typeface="Cambria Math"/>
                          </a:rPr>
                          <m:t>𝐶</m:t>
                        </m:r>
                      </m:sup>
                    </m:sSup>
                  </m:oMath>
                </a14:m>
                <a:r>
                  <a:rPr lang="en-US" altLang="zh-CN" sz="2400" dirty="0" smtClean="0">
                    <a:latin typeface="Times New Roman" panose="02020603050405020304" pitchFamily="18" charset="0"/>
                    <a:cs typeface="Times New Roman" panose="02020603050405020304" pitchFamily="18" charset="0"/>
                  </a:rPr>
                  <a:t>.</a:t>
                </a:r>
              </a:p>
              <a:p>
                <a:pPr marL="489150" indent="-342900">
                  <a:spcBef>
                    <a:spcPts val="1800"/>
                  </a:spcBef>
                  <a:buFont typeface="Wingdings" panose="05000000000000000000" pitchFamily="2" charset="2"/>
                  <a:buChar char="Ø"/>
                  <a:defRPr/>
                </a:pPr>
                <a:r>
                  <a:rPr lang="en-US" altLang="zh-CN" sz="2400" dirty="0" smtClean="0">
                    <a:latin typeface="Times New Roman" panose="02020603050405020304" pitchFamily="18" charset="0"/>
                    <a:cs typeface="Times New Roman" panose="02020603050405020304" pitchFamily="18" charset="0"/>
                  </a:rPr>
                  <a:t>This proposition </a:t>
                </a:r>
                <a:r>
                  <a:rPr lang="en-US" altLang="zh-CN" sz="2400" dirty="0">
                    <a:latin typeface="Times New Roman" panose="02020603050405020304" pitchFamily="18" charset="0"/>
                    <a:cs typeface="Times New Roman" panose="02020603050405020304" pitchFamily="18" charset="0"/>
                  </a:rPr>
                  <a:t>indicates that Bertrand competition yields higher social welfare at equilibrium than under </a:t>
                </a:r>
                <a:r>
                  <a:rPr lang="en-US" altLang="zh-CN" sz="2400" dirty="0" err="1">
                    <a:latin typeface="Times New Roman" panose="02020603050405020304" pitchFamily="18" charset="0"/>
                    <a:cs typeface="Times New Roman" panose="02020603050405020304" pitchFamily="18" charset="0"/>
                  </a:rPr>
                  <a:t>Cournot</a:t>
                </a:r>
                <a:r>
                  <a:rPr lang="en-US" altLang="zh-CN" sz="2400" dirty="0">
                    <a:latin typeface="Times New Roman" panose="02020603050405020304" pitchFamily="18" charset="0"/>
                    <a:cs typeface="Times New Roman" panose="02020603050405020304" pitchFamily="18" charset="0"/>
                  </a:rPr>
                  <a:t> competition, which is consistent with those in the literatures under both private and mixed duopoly. </a:t>
                </a:r>
                <a:endParaRPr lang="en-US" altLang="zh-CN" sz="2400" dirty="0" smtClean="0">
                  <a:latin typeface="Times New Roman" panose="02020603050405020304" pitchFamily="18" charset="0"/>
                  <a:cs typeface="Times New Roman" panose="02020603050405020304" pitchFamily="18" charset="0"/>
                </a:endParaRPr>
              </a:p>
            </p:txBody>
          </p:sp>
        </mc:Choice>
        <mc:Fallback xmlns="">
          <p:sp>
            <p:nvSpPr>
              <p:cNvPr id="10" name="文本框 47"/>
              <p:cNvSpPr txBox="1">
                <a:spLocks noRot="1" noChangeAspect="1" noMove="1" noResize="1" noEditPoints="1" noAdjustHandles="1" noChangeArrowheads="1" noChangeShapeType="1" noTextEdit="1"/>
              </p:cNvSpPr>
              <p:nvPr/>
            </p:nvSpPr>
            <p:spPr bwMode="auto">
              <a:xfrm>
                <a:off x="0" y="1325563"/>
                <a:ext cx="12192000" cy="4327525"/>
              </a:xfrm>
              <a:prstGeom prst="rect">
                <a:avLst/>
              </a:prstGeom>
              <a:blipFill rotWithShape="1">
                <a:blip r:embed="rId2"/>
                <a:stretch>
                  <a:fillRect l="-650" t="-197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2704402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4"/>
          <p:cNvSpPr>
            <a:spLocks noChangeArrowheads="1"/>
          </p:cNvSpPr>
          <p:nvPr/>
        </p:nvSpPr>
        <p:spPr bwMode="auto">
          <a:xfrm>
            <a:off x="0" y="0"/>
            <a:ext cx="12192000" cy="663575"/>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16387" name="矩形 5"/>
          <p:cNvSpPr>
            <a:spLocks noChangeArrowheads="1"/>
          </p:cNvSpPr>
          <p:nvPr/>
        </p:nvSpPr>
        <p:spPr bwMode="auto">
          <a:xfrm>
            <a:off x="0" y="5773738"/>
            <a:ext cx="12192000" cy="1084262"/>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16388" name="文本框 1"/>
          <p:cNvSpPr txBox="1">
            <a:spLocks noChangeArrowheads="1"/>
          </p:cNvSpPr>
          <p:nvPr/>
        </p:nvSpPr>
        <p:spPr bwMode="auto">
          <a:xfrm>
            <a:off x="2102643" y="663575"/>
            <a:ext cx="80549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a:lnSpc>
                <a:spcPct val="100000"/>
              </a:lnSpc>
              <a:spcBef>
                <a:spcPct val="0"/>
              </a:spcBef>
              <a:buNone/>
            </a:pPr>
            <a:r>
              <a:rPr lang="en-US" altLang="zh-CN" sz="4400" dirty="0" smtClean="0"/>
              <a:t>Conclusions (I)</a:t>
            </a:r>
            <a:endParaRPr lang="zh-CN" altLang="en-US" sz="1800" dirty="0">
              <a:latin typeface="华文琥珀" pitchFamily="2" charset="-122"/>
              <a:ea typeface="华文琥珀" pitchFamily="2" charset="-122"/>
            </a:endParaRPr>
          </a:p>
        </p:txBody>
      </p:sp>
      <p:sp>
        <p:nvSpPr>
          <p:cNvPr id="16389" name="文本框 47"/>
          <p:cNvSpPr txBox="1">
            <a:spLocks noChangeArrowheads="1"/>
          </p:cNvSpPr>
          <p:nvPr/>
        </p:nvSpPr>
        <p:spPr bwMode="auto">
          <a:xfrm>
            <a:off x="1" y="1322472"/>
            <a:ext cx="12047186" cy="446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just" eaLnBrk="1" hangingPunct="1">
              <a:lnSpc>
                <a:spcPct val="100000"/>
              </a:lnSpc>
              <a:spcBef>
                <a:spcPct val="0"/>
              </a:spcBef>
            </a:pPr>
            <a:r>
              <a:rPr lang="en-US" altLang="zh-CN" sz="2400" dirty="0">
                <a:latin typeface="Times New Roman" panose="02020603050405020304" pitchFamily="18" charset="0"/>
                <a:cs typeface="Times New Roman" panose="02020603050405020304" pitchFamily="18" charset="0"/>
              </a:rPr>
              <a:t>We examined the influence of demand-side network externalities and product differentiation on the decisions of consumers and firms, and see how the governments will determine its privatization policy for a state-owned enterprise under </a:t>
            </a:r>
            <a:r>
              <a:rPr lang="en-US" altLang="zh-CN" sz="2400" dirty="0" err="1">
                <a:latin typeface="Times New Roman" panose="02020603050405020304" pitchFamily="18" charset="0"/>
                <a:cs typeface="Times New Roman" panose="02020603050405020304" pitchFamily="18" charset="0"/>
              </a:rPr>
              <a:t>Cournot</a:t>
            </a:r>
            <a:r>
              <a:rPr lang="en-US" altLang="zh-CN" sz="2400" dirty="0">
                <a:latin typeface="Times New Roman" panose="02020603050405020304" pitchFamily="18" charset="0"/>
                <a:cs typeface="Times New Roman" panose="02020603050405020304" pitchFamily="18" charset="0"/>
              </a:rPr>
              <a:t> and Bertrand competition. </a:t>
            </a:r>
            <a:endParaRPr lang="en-US" altLang="zh-CN" sz="2400" dirty="0" smtClean="0">
              <a:latin typeface="Times New Roman" panose="02020603050405020304" pitchFamily="18" charset="0"/>
              <a:cs typeface="Times New Roman" panose="02020603050405020304" pitchFamily="18" charset="0"/>
            </a:endParaRPr>
          </a:p>
          <a:p>
            <a:pPr algn="just" eaLnBrk="1" hangingPunct="1">
              <a:lnSpc>
                <a:spcPct val="100000"/>
              </a:lnSpc>
              <a:spcBef>
                <a:spcPct val="0"/>
              </a:spcBef>
            </a:pPr>
            <a:endParaRPr lang="en-US" altLang="zh-CN" sz="2400" dirty="0" smtClean="0">
              <a:latin typeface="Times New Roman" panose="02020603050405020304" pitchFamily="18" charset="0"/>
              <a:cs typeface="Times New Roman" panose="02020603050405020304" pitchFamily="18" charset="0"/>
            </a:endParaRPr>
          </a:p>
          <a:p>
            <a:pPr algn="just" eaLnBrk="1" hangingPunct="1">
              <a:lnSpc>
                <a:spcPct val="100000"/>
              </a:lnSpc>
              <a:spcBef>
                <a:spcPct val="0"/>
              </a:spcBef>
            </a:pPr>
            <a:r>
              <a:rPr lang="en-US" altLang="zh-CN" sz="2400" dirty="0" smtClean="0">
                <a:latin typeface="Times New Roman" panose="02020603050405020304" pitchFamily="18" charset="0"/>
                <a:cs typeface="Times New Roman" panose="02020603050405020304" pitchFamily="18" charset="0"/>
              </a:rPr>
              <a:t>The </a:t>
            </a:r>
            <a:r>
              <a:rPr lang="en-US" altLang="zh-CN" sz="2400" dirty="0">
                <a:latin typeface="Times New Roman" panose="02020603050405020304" pitchFamily="18" charset="0"/>
                <a:cs typeface="Times New Roman" panose="02020603050405020304" pitchFamily="18" charset="0"/>
              </a:rPr>
              <a:t>previous results are extended, but some results are not hold. In particular, under </a:t>
            </a:r>
            <a:r>
              <a:rPr lang="en-US" altLang="zh-CN" sz="2400" dirty="0" err="1">
                <a:latin typeface="Times New Roman" panose="02020603050405020304" pitchFamily="18" charset="0"/>
                <a:cs typeface="Times New Roman" panose="02020603050405020304" pitchFamily="18" charset="0"/>
              </a:rPr>
              <a:t>Cournot</a:t>
            </a:r>
            <a:r>
              <a:rPr lang="en-US" altLang="zh-CN" sz="2400" dirty="0">
                <a:latin typeface="Times New Roman" panose="02020603050405020304" pitchFamily="18" charset="0"/>
                <a:cs typeface="Times New Roman" panose="02020603050405020304" pitchFamily="18" charset="0"/>
              </a:rPr>
              <a:t> competition with the differentiated products exhibit network </a:t>
            </a:r>
            <a:r>
              <a:rPr lang="en-US" altLang="zh-CN" sz="2400" dirty="0" smtClean="0">
                <a:latin typeface="Times New Roman" panose="02020603050405020304" pitchFamily="18" charset="0"/>
                <a:cs typeface="Times New Roman" panose="02020603050405020304" pitchFamily="18" charset="0"/>
              </a:rPr>
              <a:t>externalities, </a:t>
            </a:r>
            <a:r>
              <a:rPr lang="en-US" altLang="zh-CN" sz="2400" dirty="0">
                <a:latin typeface="Times New Roman" panose="02020603050405020304" pitchFamily="18" charset="0"/>
                <a:cs typeface="Times New Roman" panose="02020603050405020304" pitchFamily="18" charset="0"/>
              </a:rPr>
              <a:t>we showed </a:t>
            </a:r>
            <a:r>
              <a:rPr lang="en-US" altLang="zh-CN" sz="2400" dirty="0" smtClean="0">
                <a:latin typeface="Times New Roman" panose="02020603050405020304" pitchFamily="18" charset="0"/>
                <a:cs typeface="Times New Roman" panose="02020603050405020304" pitchFamily="18" charset="0"/>
              </a:rPr>
              <a:t>that:</a:t>
            </a:r>
          </a:p>
          <a:p>
            <a:pPr marL="468000" algn="just" eaLnBrk="1" hangingPunct="1">
              <a:lnSpc>
                <a:spcPct val="100000"/>
              </a:lnSpc>
              <a:spcBef>
                <a:spcPct val="0"/>
              </a:spcBef>
              <a:buFont typeface="Wingdings" panose="05000000000000000000" pitchFamily="2" charset="2"/>
              <a:buChar char="Ø"/>
            </a:pPr>
            <a:r>
              <a:rPr lang="en-US" altLang="zh-CN" sz="2400" dirty="0" smtClean="0">
                <a:latin typeface="Times New Roman" panose="02020603050405020304" pitchFamily="18" charset="0"/>
                <a:cs typeface="Times New Roman" panose="02020603050405020304" pitchFamily="18" charset="0"/>
              </a:rPr>
              <a:t>The </a:t>
            </a:r>
            <a:r>
              <a:rPr lang="en-US" altLang="zh-CN" sz="2400" dirty="0">
                <a:latin typeface="Times New Roman" panose="02020603050405020304" pitchFamily="18" charset="0"/>
                <a:cs typeface="Times New Roman" panose="02020603050405020304" pitchFamily="18" charset="0"/>
              </a:rPr>
              <a:t>optimal policy for the government to determine is partial privatization; </a:t>
            </a:r>
            <a:endParaRPr lang="en-US" altLang="zh-CN" sz="2400" dirty="0" smtClean="0">
              <a:latin typeface="Times New Roman" panose="02020603050405020304" pitchFamily="18" charset="0"/>
              <a:cs typeface="Times New Roman" panose="02020603050405020304" pitchFamily="18" charset="0"/>
            </a:endParaRPr>
          </a:p>
          <a:p>
            <a:pPr marL="468000" algn="just" eaLnBrk="1" hangingPunct="1">
              <a:lnSpc>
                <a:spcPct val="100000"/>
              </a:lnSpc>
              <a:spcBef>
                <a:spcPct val="0"/>
              </a:spcBef>
              <a:buFont typeface="Wingdings" panose="05000000000000000000" pitchFamily="2" charset="2"/>
              <a:buChar char="Ø"/>
            </a:pPr>
            <a:r>
              <a:rPr lang="en-US" altLang="zh-CN" sz="2400" dirty="0" smtClean="0">
                <a:latin typeface="Times New Roman" panose="02020603050405020304" pitchFamily="18" charset="0"/>
                <a:cs typeface="Times New Roman" panose="02020603050405020304" pitchFamily="18" charset="0"/>
              </a:rPr>
              <a:t>When </a:t>
            </a:r>
            <a:r>
              <a:rPr lang="en-US" altLang="zh-CN" sz="2400" dirty="0">
                <a:latin typeface="Times New Roman" panose="02020603050405020304" pitchFamily="18" charset="0"/>
                <a:cs typeface="Times New Roman" panose="02020603050405020304" pitchFamily="18" charset="0"/>
              </a:rPr>
              <a:t>the network effects increase, the government should slow down the path of privatization; </a:t>
            </a:r>
            <a:endParaRPr lang="en-US" altLang="zh-CN" sz="2400" dirty="0" smtClean="0">
              <a:latin typeface="Times New Roman" panose="02020603050405020304" pitchFamily="18" charset="0"/>
              <a:cs typeface="Times New Roman" panose="02020603050405020304" pitchFamily="18" charset="0"/>
            </a:endParaRPr>
          </a:p>
          <a:p>
            <a:pPr marL="468000" algn="just" eaLnBrk="1" hangingPunct="1">
              <a:lnSpc>
                <a:spcPct val="100000"/>
              </a:lnSpc>
              <a:spcBef>
                <a:spcPct val="0"/>
              </a:spcBef>
              <a:buFont typeface="Wingdings" panose="05000000000000000000" pitchFamily="2" charset="2"/>
              <a:buChar char="Ø"/>
            </a:pPr>
            <a:r>
              <a:rPr lang="en-US" altLang="zh-CN" sz="2400" dirty="0" smtClean="0">
                <a:latin typeface="Times New Roman" panose="02020603050405020304" pitchFamily="18" charset="0"/>
                <a:cs typeface="Times New Roman" panose="02020603050405020304" pitchFamily="18" charset="0"/>
              </a:rPr>
              <a:t>The </a:t>
            </a:r>
            <a:r>
              <a:rPr lang="en-US" altLang="zh-CN" sz="2400" dirty="0">
                <a:latin typeface="Times New Roman" panose="02020603050405020304" pitchFamily="18" charset="0"/>
                <a:cs typeface="Times New Roman" panose="02020603050405020304" pitchFamily="18" charset="0"/>
              </a:rPr>
              <a:t>impact of product differentiation on optimal degree of privatization is non-monotonic and depends crucially on the degree of network externality and the heterogeneity of the differentiated good. </a:t>
            </a:r>
            <a:endParaRPr lang="zh-CN" altLang="en-US" sz="2200" dirty="0">
              <a:solidFill>
                <a:srgbClr val="6D6D6D"/>
              </a:solidFill>
              <a:latin typeface="Times New Roman" pitchFamily="18" charset="0"/>
              <a:ea typeface="微软雅黑" pitchFamily="3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4"/>
          <p:cNvSpPr>
            <a:spLocks noChangeArrowheads="1"/>
          </p:cNvSpPr>
          <p:nvPr/>
        </p:nvSpPr>
        <p:spPr bwMode="auto">
          <a:xfrm>
            <a:off x="0" y="0"/>
            <a:ext cx="12192000" cy="663575"/>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17411" name="矩形 5"/>
          <p:cNvSpPr>
            <a:spLocks noChangeArrowheads="1"/>
          </p:cNvSpPr>
          <p:nvPr/>
        </p:nvSpPr>
        <p:spPr bwMode="auto">
          <a:xfrm>
            <a:off x="0" y="5773738"/>
            <a:ext cx="12192000" cy="1084262"/>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17412" name="文本框 1"/>
          <p:cNvSpPr txBox="1">
            <a:spLocks noChangeArrowheads="1"/>
          </p:cNvSpPr>
          <p:nvPr/>
        </p:nvSpPr>
        <p:spPr bwMode="auto">
          <a:xfrm>
            <a:off x="2068513" y="844550"/>
            <a:ext cx="80549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a:lnSpc>
                <a:spcPct val="100000"/>
              </a:lnSpc>
              <a:spcBef>
                <a:spcPct val="0"/>
              </a:spcBef>
              <a:buNone/>
            </a:pPr>
            <a:r>
              <a:rPr lang="en-US" altLang="zh-CN" sz="4400" dirty="0"/>
              <a:t>Conclusions </a:t>
            </a:r>
            <a:r>
              <a:rPr lang="en-US" altLang="zh-CN" sz="4400" dirty="0" smtClean="0"/>
              <a:t>(</a:t>
            </a:r>
            <a:r>
              <a:rPr lang="en-US" altLang="zh-CN" sz="4400" dirty="0"/>
              <a:t>II</a:t>
            </a:r>
            <a:r>
              <a:rPr lang="en-US" altLang="zh-CN" sz="4400" dirty="0" smtClean="0"/>
              <a:t>)</a:t>
            </a:r>
            <a:endParaRPr lang="zh-CN" altLang="en-US" sz="1800" dirty="0">
              <a:latin typeface="华文琥珀" pitchFamily="2" charset="-122"/>
              <a:ea typeface="华文琥珀" pitchFamily="2" charset="-122"/>
            </a:endParaRPr>
          </a:p>
        </p:txBody>
      </p:sp>
      <p:sp>
        <p:nvSpPr>
          <p:cNvPr id="17413" name="文本框 47"/>
          <p:cNvSpPr txBox="1">
            <a:spLocks noChangeArrowheads="1"/>
          </p:cNvSpPr>
          <p:nvPr/>
        </p:nvSpPr>
        <p:spPr bwMode="auto">
          <a:xfrm>
            <a:off x="358775" y="1612900"/>
            <a:ext cx="1154271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just" eaLnBrk="1" hangingPunct="1">
              <a:lnSpc>
                <a:spcPct val="100000"/>
              </a:lnSpc>
              <a:spcBef>
                <a:spcPct val="0"/>
              </a:spcBef>
            </a:pPr>
            <a:r>
              <a:rPr lang="en-US" altLang="zh-CN" sz="2400" dirty="0" smtClean="0">
                <a:latin typeface="Times New Roman" panose="02020603050405020304" pitchFamily="18" charset="0"/>
                <a:cs typeface="Times New Roman" panose="02020603050405020304" pitchFamily="18" charset="0"/>
              </a:rPr>
              <a:t>We </a:t>
            </a:r>
            <a:r>
              <a:rPr lang="en-US" altLang="zh-CN" sz="2400" dirty="0">
                <a:latin typeface="Times New Roman" panose="02020603050405020304" pitchFamily="18" charset="0"/>
                <a:cs typeface="Times New Roman" panose="02020603050405020304" pitchFamily="18" charset="0"/>
              </a:rPr>
              <a:t>also showed that under Bertrand competition, when the differentiated products exhibit network externalities, </a:t>
            </a:r>
            <a:r>
              <a:rPr lang="en-US" altLang="zh-CN" sz="2400" dirty="0" smtClean="0">
                <a:latin typeface="Times New Roman" panose="02020603050405020304" pitchFamily="18" charset="0"/>
                <a:cs typeface="Times New Roman" panose="02020603050405020304" pitchFamily="18" charset="0"/>
              </a:rPr>
              <a:t>the </a:t>
            </a:r>
            <a:r>
              <a:rPr lang="en-US" altLang="zh-CN" sz="2400" dirty="0">
                <a:latin typeface="Times New Roman" panose="02020603050405020304" pitchFamily="18" charset="0"/>
                <a:cs typeface="Times New Roman" panose="02020603050405020304" pitchFamily="18" charset="0"/>
              </a:rPr>
              <a:t>optimal privation policy is fully nationalization. </a:t>
            </a:r>
            <a:endParaRPr lang="en-US" altLang="zh-CN" sz="2400" dirty="0" smtClean="0">
              <a:latin typeface="Times New Roman" panose="02020603050405020304" pitchFamily="18" charset="0"/>
              <a:cs typeface="Times New Roman" panose="02020603050405020304" pitchFamily="18" charset="0"/>
            </a:endParaRPr>
          </a:p>
          <a:p>
            <a:pPr algn="just" eaLnBrk="1" hangingPunct="1">
              <a:lnSpc>
                <a:spcPct val="100000"/>
              </a:lnSpc>
              <a:spcBef>
                <a:spcPct val="0"/>
              </a:spcBef>
            </a:pPr>
            <a:endParaRPr lang="en-US" altLang="zh-CN" sz="2400" dirty="0" smtClean="0">
              <a:latin typeface="Times New Roman" panose="02020603050405020304" pitchFamily="18" charset="0"/>
              <a:cs typeface="Times New Roman" panose="02020603050405020304" pitchFamily="18" charset="0"/>
            </a:endParaRPr>
          </a:p>
          <a:p>
            <a:pPr algn="just" eaLnBrk="1" hangingPunct="1">
              <a:lnSpc>
                <a:spcPct val="100000"/>
              </a:lnSpc>
              <a:spcBef>
                <a:spcPct val="0"/>
              </a:spcBef>
            </a:pPr>
            <a:r>
              <a:rPr lang="en-US" altLang="zh-CN" sz="2400" dirty="0" smtClean="0">
                <a:latin typeface="Times New Roman" panose="02020603050405020304" pitchFamily="18" charset="0"/>
                <a:cs typeface="Times New Roman" panose="02020603050405020304" pitchFamily="18" charset="0"/>
              </a:rPr>
              <a:t>Furthermore</a:t>
            </a:r>
            <a:r>
              <a:rPr lang="en-US" altLang="zh-CN" sz="2400" dirty="0">
                <a:latin typeface="Times New Roman" panose="02020603050405020304" pitchFamily="18" charset="0"/>
                <a:cs typeface="Times New Roman" panose="02020603050405020304" pitchFamily="18" charset="0"/>
              </a:rPr>
              <a:t>, we demonstrated that the optimal choice of public and private firm is Bertrand competition, and social welfare is lower under </a:t>
            </a:r>
            <a:r>
              <a:rPr lang="en-US" altLang="zh-CN" sz="2400" dirty="0" err="1">
                <a:latin typeface="Times New Roman" panose="02020603050405020304" pitchFamily="18" charset="0"/>
                <a:cs typeface="Times New Roman" panose="02020603050405020304" pitchFamily="18" charset="0"/>
              </a:rPr>
              <a:t>Cournot</a:t>
            </a:r>
            <a:r>
              <a:rPr lang="en-US" altLang="zh-CN" sz="2400" dirty="0">
                <a:latin typeface="Times New Roman" panose="02020603050405020304" pitchFamily="18" charset="0"/>
                <a:cs typeface="Times New Roman" panose="02020603050405020304" pitchFamily="18" charset="0"/>
              </a:rPr>
              <a:t> than under Bertrand competition which confirms the convention wisdom.</a:t>
            </a:r>
            <a:endParaRPr lang="zh-CN" altLang="en-US" sz="2200" dirty="0">
              <a:solidFill>
                <a:srgbClr val="6D6D6D"/>
              </a:solidFill>
              <a:latin typeface="Times New Roman" pitchFamily="18" charset="0"/>
              <a:ea typeface="微软雅黑" pitchFamily="3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3"/>
          <p:cNvSpPr/>
          <p:nvPr/>
        </p:nvSpPr>
        <p:spPr>
          <a:xfrm>
            <a:off x="7206263" y="5561215"/>
            <a:ext cx="1127222" cy="1045173"/>
          </a:xfrm>
          <a:custGeom>
            <a:avLst/>
            <a:gdLst/>
            <a:ahLst/>
            <a:cxnLst/>
            <a:rect l="l" t="t" r="r" b="b"/>
            <a:pathLst>
              <a:path w="1502962" h="1393564">
                <a:moveTo>
                  <a:pt x="721705" y="0"/>
                </a:moveTo>
                <a:cubicBezTo>
                  <a:pt x="940434" y="0"/>
                  <a:pt x="1117749" y="177315"/>
                  <a:pt x="1117749" y="396044"/>
                </a:cubicBezTo>
                <a:cubicBezTo>
                  <a:pt x="1117749" y="543784"/>
                  <a:pt x="1036853" y="672629"/>
                  <a:pt x="916059" y="739148"/>
                </a:cubicBezTo>
                <a:cubicBezTo>
                  <a:pt x="1228745" y="806914"/>
                  <a:pt x="1468249" y="1069578"/>
                  <a:pt x="1502962" y="1393564"/>
                </a:cubicBezTo>
                <a:lnTo>
                  <a:pt x="0" y="1393564"/>
                </a:lnTo>
                <a:cubicBezTo>
                  <a:pt x="33240" y="1083322"/>
                  <a:pt x="254267" y="829309"/>
                  <a:pt x="548042" y="750378"/>
                </a:cubicBezTo>
                <a:cubicBezTo>
                  <a:pt x="416051" y="687270"/>
                  <a:pt x="325661" y="552213"/>
                  <a:pt x="325661" y="396044"/>
                </a:cubicBezTo>
                <a:cubicBezTo>
                  <a:pt x="325661" y="177315"/>
                  <a:pt x="502976" y="0"/>
                  <a:pt x="721705" y="0"/>
                </a:cubicBezTo>
                <a:close/>
              </a:path>
            </a:pathLst>
          </a:custGeom>
          <a:solidFill>
            <a:srgbClr val="2B2A2A"/>
          </a:solidFill>
          <a:ln w="38100">
            <a:solidFill>
              <a:srgbClr val="2B2A2A"/>
            </a:solid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buFont typeface="Arial" panose="020B0604020202020204" pitchFamily="34" charset="0"/>
              <a:buNone/>
              <a:defRPr/>
            </a:pPr>
            <a:r>
              <a:rPr lang="zh-CN" altLang="en-US" sz="1600" dirty="0">
                <a:solidFill>
                  <a:srgbClr val="2B2A2A"/>
                </a:solidFill>
                <a:latin typeface="+mn-ea"/>
              </a:rPr>
              <a:t>标题</a:t>
            </a:r>
          </a:p>
        </p:txBody>
      </p:sp>
      <p:sp>
        <p:nvSpPr>
          <p:cNvPr id="18" name="椭圆 12"/>
          <p:cNvSpPr/>
          <p:nvPr/>
        </p:nvSpPr>
        <p:spPr>
          <a:xfrm>
            <a:off x="5645648" y="5561215"/>
            <a:ext cx="1127222" cy="1045173"/>
          </a:xfrm>
          <a:custGeom>
            <a:avLst/>
            <a:gdLst/>
            <a:ahLst/>
            <a:cxnLst/>
            <a:rect l="l" t="t" r="r" b="b"/>
            <a:pathLst>
              <a:path w="1502962" h="1393564">
                <a:moveTo>
                  <a:pt x="736593" y="0"/>
                </a:moveTo>
                <a:cubicBezTo>
                  <a:pt x="955322" y="0"/>
                  <a:pt x="1132637" y="177315"/>
                  <a:pt x="1132637" y="396044"/>
                </a:cubicBezTo>
                <a:cubicBezTo>
                  <a:pt x="1132637" y="545894"/>
                  <a:pt x="1049414" y="676307"/>
                  <a:pt x="925774" y="741955"/>
                </a:cubicBezTo>
                <a:cubicBezTo>
                  <a:pt x="1233780" y="812467"/>
                  <a:pt x="1468616" y="1072999"/>
                  <a:pt x="1502962" y="1393564"/>
                </a:cubicBezTo>
                <a:lnTo>
                  <a:pt x="0" y="1393564"/>
                </a:lnTo>
                <a:cubicBezTo>
                  <a:pt x="33610" y="1079873"/>
                  <a:pt x="259205" y="823667"/>
                  <a:pt x="557757" y="747571"/>
                </a:cubicBezTo>
                <a:cubicBezTo>
                  <a:pt x="428521" y="683629"/>
                  <a:pt x="340549" y="550110"/>
                  <a:pt x="340549" y="396044"/>
                </a:cubicBezTo>
                <a:cubicBezTo>
                  <a:pt x="340549" y="177315"/>
                  <a:pt x="517864" y="0"/>
                  <a:pt x="736593" y="0"/>
                </a:cubicBezTo>
                <a:close/>
              </a:path>
            </a:pathLst>
          </a:custGeom>
          <a:solidFill>
            <a:srgbClr val="2B2A2A"/>
          </a:solidFill>
          <a:ln w="38100">
            <a:solidFill>
              <a:srgbClr val="2B2A2A"/>
            </a:solid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buFont typeface="Arial" panose="020B0604020202020204" pitchFamily="34" charset="0"/>
              <a:buNone/>
              <a:defRPr/>
            </a:pPr>
            <a:r>
              <a:rPr lang="zh-CN" altLang="en-US" sz="1600" dirty="0">
                <a:solidFill>
                  <a:srgbClr val="2B2A2A"/>
                </a:solidFill>
                <a:latin typeface="+mn-ea"/>
              </a:rPr>
              <a:t>标题</a:t>
            </a:r>
          </a:p>
        </p:txBody>
      </p:sp>
      <p:sp>
        <p:nvSpPr>
          <p:cNvPr id="20" name="椭圆 11"/>
          <p:cNvSpPr/>
          <p:nvPr/>
        </p:nvSpPr>
        <p:spPr>
          <a:xfrm>
            <a:off x="4133793" y="5561215"/>
            <a:ext cx="1127222" cy="1045173"/>
          </a:xfrm>
          <a:custGeom>
            <a:avLst/>
            <a:gdLst/>
            <a:ahLst/>
            <a:cxnLst/>
            <a:rect l="l" t="t" r="r" b="b"/>
            <a:pathLst>
              <a:path w="1502962" h="1393564">
                <a:moveTo>
                  <a:pt x="751481" y="0"/>
                </a:moveTo>
                <a:cubicBezTo>
                  <a:pt x="970210" y="0"/>
                  <a:pt x="1147525" y="177315"/>
                  <a:pt x="1147525" y="396044"/>
                </a:cubicBezTo>
                <a:cubicBezTo>
                  <a:pt x="1147525" y="548003"/>
                  <a:pt x="1061942" y="679974"/>
                  <a:pt x="935490" y="744763"/>
                </a:cubicBezTo>
                <a:cubicBezTo>
                  <a:pt x="1238785" y="818053"/>
                  <a:pt x="1468984" y="1076431"/>
                  <a:pt x="1502962" y="1393564"/>
                </a:cubicBezTo>
                <a:lnTo>
                  <a:pt x="0" y="1393564"/>
                </a:lnTo>
                <a:cubicBezTo>
                  <a:pt x="33979" y="1076431"/>
                  <a:pt x="264178" y="818053"/>
                  <a:pt x="567473" y="744763"/>
                </a:cubicBezTo>
                <a:cubicBezTo>
                  <a:pt x="441020" y="679974"/>
                  <a:pt x="355437" y="548003"/>
                  <a:pt x="355437" y="396044"/>
                </a:cubicBezTo>
                <a:cubicBezTo>
                  <a:pt x="355437" y="177315"/>
                  <a:pt x="532752" y="0"/>
                  <a:pt x="751481" y="0"/>
                </a:cubicBezTo>
                <a:close/>
              </a:path>
            </a:pathLst>
          </a:custGeom>
          <a:solidFill>
            <a:srgbClr val="2B2A2A"/>
          </a:solidFill>
          <a:ln w="38100">
            <a:solidFill>
              <a:srgbClr val="2B2A2A"/>
            </a:solid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buFont typeface="Arial" panose="020B0604020202020204" pitchFamily="34" charset="0"/>
              <a:buNone/>
              <a:defRPr/>
            </a:pPr>
            <a:r>
              <a:rPr lang="zh-CN" altLang="en-US" sz="1600" dirty="0">
                <a:solidFill>
                  <a:srgbClr val="2B2A2A"/>
                </a:solidFill>
                <a:latin typeface="+mn-ea"/>
              </a:rPr>
              <a:t>标题</a:t>
            </a:r>
          </a:p>
        </p:txBody>
      </p:sp>
      <p:sp>
        <p:nvSpPr>
          <p:cNvPr id="22" name="椭圆 10"/>
          <p:cNvSpPr/>
          <p:nvPr/>
        </p:nvSpPr>
        <p:spPr>
          <a:xfrm>
            <a:off x="2573177" y="5561215"/>
            <a:ext cx="1127222" cy="1045173"/>
          </a:xfrm>
          <a:custGeom>
            <a:avLst/>
            <a:gdLst/>
            <a:ahLst/>
            <a:cxnLst/>
            <a:rect l="l" t="t" r="r" b="b"/>
            <a:pathLst>
              <a:path w="1502962" h="1393564">
                <a:moveTo>
                  <a:pt x="766369" y="0"/>
                </a:moveTo>
                <a:cubicBezTo>
                  <a:pt x="985098" y="0"/>
                  <a:pt x="1162413" y="177315"/>
                  <a:pt x="1162413" y="396044"/>
                </a:cubicBezTo>
                <a:cubicBezTo>
                  <a:pt x="1162413" y="550110"/>
                  <a:pt x="1074441" y="683629"/>
                  <a:pt x="945205" y="747570"/>
                </a:cubicBezTo>
                <a:cubicBezTo>
                  <a:pt x="1243758" y="823667"/>
                  <a:pt x="1469352" y="1079873"/>
                  <a:pt x="1502962" y="1393564"/>
                </a:cubicBezTo>
                <a:lnTo>
                  <a:pt x="0" y="1393564"/>
                </a:lnTo>
                <a:cubicBezTo>
                  <a:pt x="34346" y="1073000"/>
                  <a:pt x="269183" y="812468"/>
                  <a:pt x="577188" y="741955"/>
                </a:cubicBezTo>
                <a:cubicBezTo>
                  <a:pt x="453549" y="676307"/>
                  <a:pt x="370325" y="545894"/>
                  <a:pt x="370325" y="396044"/>
                </a:cubicBezTo>
                <a:cubicBezTo>
                  <a:pt x="370325" y="177315"/>
                  <a:pt x="547640" y="0"/>
                  <a:pt x="766369" y="0"/>
                </a:cubicBezTo>
                <a:close/>
              </a:path>
            </a:pathLst>
          </a:custGeom>
          <a:solidFill>
            <a:srgbClr val="2B2A2A"/>
          </a:solidFill>
          <a:ln w="38100">
            <a:solidFill>
              <a:srgbClr val="2B2A2A"/>
            </a:solid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buFont typeface="Arial" panose="020B0604020202020204" pitchFamily="34" charset="0"/>
              <a:buNone/>
              <a:defRPr/>
            </a:pPr>
            <a:r>
              <a:rPr lang="zh-CN" altLang="en-US" sz="1600" dirty="0">
                <a:solidFill>
                  <a:srgbClr val="2B2A2A"/>
                </a:solidFill>
                <a:latin typeface="+mn-ea"/>
              </a:rPr>
              <a:t>标题</a:t>
            </a:r>
          </a:p>
        </p:txBody>
      </p:sp>
      <p:sp>
        <p:nvSpPr>
          <p:cNvPr id="24" name="椭圆 12"/>
          <p:cNvSpPr/>
          <p:nvPr/>
        </p:nvSpPr>
        <p:spPr>
          <a:xfrm>
            <a:off x="8709882" y="5561215"/>
            <a:ext cx="1127222" cy="1045173"/>
          </a:xfrm>
          <a:custGeom>
            <a:avLst/>
            <a:gdLst/>
            <a:ahLst/>
            <a:cxnLst/>
            <a:rect l="l" t="t" r="r" b="b"/>
            <a:pathLst>
              <a:path w="1502962" h="1393564">
                <a:moveTo>
                  <a:pt x="736593" y="0"/>
                </a:moveTo>
                <a:cubicBezTo>
                  <a:pt x="955322" y="0"/>
                  <a:pt x="1132637" y="177315"/>
                  <a:pt x="1132637" y="396044"/>
                </a:cubicBezTo>
                <a:cubicBezTo>
                  <a:pt x="1132637" y="545894"/>
                  <a:pt x="1049414" y="676307"/>
                  <a:pt x="925774" y="741955"/>
                </a:cubicBezTo>
                <a:cubicBezTo>
                  <a:pt x="1233780" y="812467"/>
                  <a:pt x="1468616" y="1072999"/>
                  <a:pt x="1502962" y="1393564"/>
                </a:cubicBezTo>
                <a:lnTo>
                  <a:pt x="0" y="1393564"/>
                </a:lnTo>
                <a:cubicBezTo>
                  <a:pt x="33610" y="1079873"/>
                  <a:pt x="259205" y="823667"/>
                  <a:pt x="557757" y="747571"/>
                </a:cubicBezTo>
                <a:cubicBezTo>
                  <a:pt x="428521" y="683629"/>
                  <a:pt x="340549" y="550110"/>
                  <a:pt x="340549" y="396044"/>
                </a:cubicBezTo>
                <a:cubicBezTo>
                  <a:pt x="340549" y="177315"/>
                  <a:pt x="517864" y="0"/>
                  <a:pt x="736593" y="0"/>
                </a:cubicBezTo>
                <a:close/>
              </a:path>
            </a:pathLst>
          </a:custGeom>
          <a:solidFill>
            <a:srgbClr val="2B2A2A"/>
          </a:solidFill>
          <a:ln w="38100">
            <a:solidFill>
              <a:srgbClr val="2B2A2A"/>
            </a:solid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buFont typeface="Arial" panose="020B0604020202020204" pitchFamily="34" charset="0"/>
              <a:buNone/>
              <a:defRPr/>
            </a:pPr>
            <a:r>
              <a:rPr lang="zh-CN" altLang="en-US" sz="1600" dirty="0">
                <a:solidFill>
                  <a:srgbClr val="2B2A2A"/>
                </a:solidFill>
                <a:latin typeface="+mn-ea"/>
              </a:rPr>
              <a:t>标题</a:t>
            </a:r>
          </a:p>
        </p:txBody>
      </p:sp>
      <p:sp>
        <p:nvSpPr>
          <p:cNvPr id="21521" name="矩形 4"/>
          <p:cNvSpPr>
            <a:spLocks noChangeArrowheads="1"/>
          </p:cNvSpPr>
          <p:nvPr/>
        </p:nvSpPr>
        <p:spPr bwMode="auto">
          <a:xfrm>
            <a:off x="0" y="0"/>
            <a:ext cx="12192000" cy="663575"/>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21522" name="矩形 5"/>
          <p:cNvSpPr>
            <a:spLocks noChangeArrowheads="1"/>
          </p:cNvSpPr>
          <p:nvPr/>
        </p:nvSpPr>
        <p:spPr bwMode="auto">
          <a:xfrm>
            <a:off x="0" y="6194425"/>
            <a:ext cx="12192000" cy="663575"/>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20499" name="KSO_GT1.1"/>
          <p:cNvSpPr>
            <a:spLocks noChangeArrowheads="1"/>
          </p:cNvSpPr>
          <p:nvPr/>
        </p:nvSpPr>
        <p:spPr bwMode="auto">
          <a:xfrm>
            <a:off x="746125" y="1325563"/>
            <a:ext cx="10039350" cy="2941637"/>
          </a:xfrm>
          <a:prstGeom prst="wedgeEllipseCallout">
            <a:avLst>
              <a:gd name="adj1" fmla="val -20833"/>
              <a:gd name="adj2" fmla="val 62500"/>
            </a:avLst>
          </a:prstGeom>
          <a:noFill/>
          <a:ln w="9525">
            <a:solidFill>
              <a:srgbClr val="2B2A2A"/>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sym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sym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sym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sym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pPr algn="ctr" eaLnBrk="1" hangingPunct="1">
              <a:lnSpc>
                <a:spcPct val="130000"/>
              </a:lnSpc>
              <a:spcBef>
                <a:spcPct val="0"/>
              </a:spcBef>
              <a:buFont typeface="Arial" charset="0"/>
              <a:buNone/>
              <a:defRPr/>
            </a:pPr>
            <a:r>
              <a:rPr lang="en-US" altLang="zh-TW" b="1" dirty="0" smtClean="0">
                <a:solidFill>
                  <a:schemeClr val="bg2">
                    <a:lumMod val="50000"/>
                  </a:schemeClr>
                </a:solidFill>
              </a:rPr>
              <a:t>Thank you for </a:t>
            </a:r>
            <a:r>
              <a:rPr lang="en-US" altLang="en-US" b="1" dirty="0" smtClean="0">
                <a:solidFill>
                  <a:schemeClr val="bg2">
                    <a:lumMod val="50000"/>
                  </a:schemeClr>
                </a:solidFill>
              </a:rPr>
              <a:t>your kind attention</a:t>
            </a:r>
            <a:br>
              <a:rPr lang="en-US" altLang="en-US" b="1" dirty="0" smtClean="0">
                <a:solidFill>
                  <a:schemeClr val="bg2">
                    <a:lumMod val="50000"/>
                  </a:schemeClr>
                </a:solidFill>
              </a:rPr>
            </a:br>
            <a:r>
              <a:rPr lang="en-US" altLang="en-US" b="1" dirty="0" smtClean="0">
                <a:solidFill>
                  <a:schemeClr val="bg2">
                    <a:lumMod val="50000"/>
                  </a:schemeClr>
                </a:solidFill>
              </a:rPr>
              <a:t/>
            </a:r>
            <a:br>
              <a:rPr lang="en-US" altLang="en-US" b="1" dirty="0" smtClean="0">
                <a:solidFill>
                  <a:schemeClr val="bg2">
                    <a:lumMod val="50000"/>
                  </a:schemeClr>
                </a:solidFill>
              </a:rPr>
            </a:br>
            <a:r>
              <a:rPr lang="en-US" altLang="zh-CN" b="1" dirty="0" smtClean="0">
                <a:solidFill>
                  <a:schemeClr val="bg2">
                    <a:lumMod val="50000"/>
                  </a:schemeClr>
                </a:solidFill>
              </a:rPr>
              <a:t>Comments</a:t>
            </a:r>
            <a:r>
              <a:rPr lang="zh-CN" altLang="en-US" b="1" dirty="0" smtClean="0">
                <a:solidFill>
                  <a:schemeClr val="bg2">
                    <a:lumMod val="50000"/>
                  </a:schemeClr>
                </a:solidFill>
              </a:rPr>
              <a:t> </a:t>
            </a:r>
            <a:r>
              <a:rPr lang="en-US" altLang="zh-CN" b="1" dirty="0" smtClean="0">
                <a:solidFill>
                  <a:schemeClr val="bg2">
                    <a:lumMod val="50000"/>
                  </a:schemeClr>
                </a:solidFill>
              </a:rPr>
              <a:t>and</a:t>
            </a:r>
            <a:r>
              <a:rPr lang="zh-CN" altLang="en-US" b="1" dirty="0" smtClean="0">
                <a:solidFill>
                  <a:schemeClr val="bg2">
                    <a:lumMod val="50000"/>
                  </a:schemeClr>
                </a:solidFill>
              </a:rPr>
              <a:t> </a:t>
            </a:r>
            <a:r>
              <a:rPr lang="en-US" altLang="zh-CN" b="1" dirty="0" smtClean="0">
                <a:solidFill>
                  <a:schemeClr val="bg2">
                    <a:lumMod val="50000"/>
                  </a:schemeClr>
                </a:solidFill>
              </a:rPr>
              <a:t>suggestions</a:t>
            </a:r>
            <a:r>
              <a:rPr lang="zh-CN" altLang="en-US" b="1" dirty="0" smtClean="0">
                <a:solidFill>
                  <a:schemeClr val="bg2">
                    <a:lumMod val="50000"/>
                  </a:schemeClr>
                </a:solidFill>
              </a:rPr>
              <a:t> </a:t>
            </a:r>
            <a:r>
              <a:rPr lang="en-US" altLang="zh-CN" b="1" dirty="0" smtClean="0">
                <a:solidFill>
                  <a:schemeClr val="bg2">
                    <a:lumMod val="50000"/>
                  </a:schemeClr>
                </a:solidFill>
              </a:rPr>
              <a:t>are</a:t>
            </a:r>
            <a:r>
              <a:rPr lang="zh-CN" altLang="en-US" b="1" dirty="0" smtClean="0">
                <a:solidFill>
                  <a:schemeClr val="bg2">
                    <a:lumMod val="50000"/>
                  </a:schemeClr>
                </a:solidFill>
              </a:rPr>
              <a:t> </a:t>
            </a:r>
            <a:r>
              <a:rPr lang="en-US" altLang="zh-CN" b="1" dirty="0" smtClean="0">
                <a:solidFill>
                  <a:schemeClr val="bg2">
                    <a:lumMod val="50000"/>
                  </a:schemeClr>
                </a:solidFill>
              </a:rPr>
              <a:t>welcomed</a:t>
            </a:r>
            <a:endParaRPr lang="en-US" altLang="zh-CN" dirty="0" smtClean="0">
              <a:solidFill>
                <a:srgbClr val="C53D3D"/>
              </a:solidFill>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4"/>
          <p:cNvSpPr>
            <a:spLocks noChangeArrowheads="1"/>
          </p:cNvSpPr>
          <p:nvPr/>
        </p:nvSpPr>
        <p:spPr bwMode="auto">
          <a:xfrm>
            <a:off x="0" y="0"/>
            <a:ext cx="12192000" cy="663575"/>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4099" name="矩形 5"/>
          <p:cNvSpPr>
            <a:spLocks noChangeArrowheads="1"/>
          </p:cNvSpPr>
          <p:nvPr/>
        </p:nvSpPr>
        <p:spPr bwMode="auto">
          <a:xfrm>
            <a:off x="0" y="5773738"/>
            <a:ext cx="12192000" cy="1084262"/>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4100" name="文本框 1"/>
          <p:cNvSpPr txBox="1">
            <a:spLocks noChangeArrowheads="1"/>
          </p:cNvSpPr>
          <p:nvPr/>
        </p:nvSpPr>
        <p:spPr bwMode="auto">
          <a:xfrm>
            <a:off x="1677988" y="695325"/>
            <a:ext cx="88360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a:lnSpc>
                <a:spcPct val="100000"/>
              </a:lnSpc>
              <a:spcBef>
                <a:spcPct val="0"/>
              </a:spcBef>
              <a:buFont typeface="Arial" pitchFamily="34" charset="0"/>
              <a:buNone/>
            </a:pPr>
            <a:r>
              <a:rPr lang="en-US" altLang="zh-TW" sz="4400" dirty="0"/>
              <a:t>Literature review (</a:t>
            </a:r>
            <a:r>
              <a:rPr lang="en-US" altLang="zh-CN" sz="4400" dirty="0"/>
              <a:t>I)- Privatization</a:t>
            </a:r>
            <a:endParaRPr lang="zh-CN" altLang="en-US" sz="1800" dirty="0">
              <a:latin typeface="华文琥珀" pitchFamily="2" charset="-122"/>
              <a:ea typeface="华文琥珀" pitchFamily="2" charset="-122"/>
            </a:endParaRPr>
          </a:p>
        </p:txBody>
      </p:sp>
      <p:sp>
        <p:nvSpPr>
          <p:cNvPr id="4101" name="文本框 47"/>
          <p:cNvSpPr txBox="1">
            <a:spLocks noChangeArrowheads="1"/>
          </p:cNvSpPr>
          <p:nvPr/>
        </p:nvSpPr>
        <p:spPr bwMode="auto">
          <a:xfrm>
            <a:off x="-95639" y="1385888"/>
            <a:ext cx="12467801"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eaLnBrk="1" hangingPunct="1">
              <a:lnSpc>
                <a:spcPct val="100000"/>
              </a:lnSpc>
              <a:spcBef>
                <a:spcPct val="20000"/>
              </a:spcBef>
              <a:buClr>
                <a:srgbClr val="4E67C8"/>
              </a:buClr>
            </a:pPr>
            <a:r>
              <a:rPr lang="en-US" altLang="zh-CN" sz="2400" dirty="0">
                <a:latin typeface="Times New Roman" pitchFamily="18" charset="0"/>
              </a:rPr>
              <a:t>Matsumura (1998)</a:t>
            </a:r>
          </a:p>
          <a:p>
            <a:pPr marL="432000" indent="0" eaLnBrk="1" hangingPunct="1">
              <a:lnSpc>
                <a:spcPct val="100000"/>
              </a:lnSpc>
              <a:spcBef>
                <a:spcPct val="20000"/>
              </a:spcBef>
              <a:buClr>
                <a:srgbClr val="4E67C8"/>
              </a:buClr>
              <a:buFont typeface="Arial" pitchFamily="34" charset="0"/>
              <a:buNone/>
            </a:pPr>
            <a:r>
              <a:rPr lang="en-US" altLang="zh-CN" sz="2200" dirty="0">
                <a:latin typeface="Times New Roman" pitchFamily="18" charset="0"/>
              </a:rPr>
              <a:t>Neither full privatization nor complete nationalization is optimal in the absence of product differentiation.</a:t>
            </a:r>
          </a:p>
          <a:p>
            <a:pPr eaLnBrk="1" hangingPunct="1">
              <a:lnSpc>
                <a:spcPct val="100000"/>
              </a:lnSpc>
              <a:spcBef>
                <a:spcPct val="20000"/>
              </a:spcBef>
              <a:buClr>
                <a:srgbClr val="4E67C8"/>
              </a:buClr>
            </a:pPr>
            <a:r>
              <a:rPr lang="en-US" altLang="zh-CN" sz="2400" dirty="0">
                <a:latin typeface="Times New Roman" pitchFamily="18" charset="0"/>
              </a:rPr>
              <a:t>Matsumura and Kanda (2005)</a:t>
            </a:r>
          </a:p>
          <a:p>
            <a:pPr marL="432000" indent="0" eaLnBrk="1" hangingPunct="1">
              <a:lnSpc>
                <a:spcPct val="100000"/>
              </a:lnSpc>
              <a:spcBef>
                <a:spcPct val="20000"/>
              </a:spcBef>
              <a:buClr>
                <a:srgbClr val="4E67C8"/>
              </a:buClr>
              <a:buFont typeface="Arial" pitchFamily="34" charset="0"/>
              <a:buNone/>
            </a:pPr>
            <a:r>
              <a:rPr lang="en-US" altLang="zh-CN" sz="2200" dirty="0">
                <a:latin typeface="Times New Roman" pitchFamily="18" charset="0"/>
              </a:rPr>
              <a:t>Partial privatization is the optimal policy in the short-run; full nationalization is always optimal in the long run with free entry among private firms.</a:t>
            </a:r>
          </a:p>
          <a:p>
            <a:pPr eaLnBrk="1" hangingPunct="1">
              <a:lnSpc>
                <a:spcPct val="100000"/>
              </a:lnSpc>
              <a:spcBef>
                <a:spcPct val="20000"/>
              </a:spcBef>
              <a:buClr>
                <a:srgbClr val="4E67C8"/>
              </a:buClr>
            </a:pPr>
            <a:r>
              <a:rPr lang="en-US" altLang="zh-CN" sz="2400" dirty="0">
                <a:latin typeface="Times New Roman" pitchFamily="18" charset="0"/>
              </a:rPr>
              <a:t>Wang and Chen (2010)</a:t>
            </a:r>
          </a:p>
          <a:p>
            <a:pPr marL="432000" indent="0" eaLnBrk="1" hangingPunct="1">
              <a:lnSpc>
                <a:spcPct val="100000"/>
              </a:lnSpc>
              <a:spcBef>
                <a:spcPct val="20000"/>
              </a:spcBef>
              <a:buClr>
                <a:srgbClr val="4E67C8"/>
              </a:buClr>
              <a:buFont typeface="Arial" pitchFamily="34" charset="0"/>
              <a:buNone/>
            </a:pPr>
            <a:r>
              <a:rPr lang="en-US" altLang="zh-CN" sz="2200" dirty="0">
                <a:latin typeface="Times New Roman" pitchFamily="18" charset="0"/>
              </a:rPr>
              <a:t>Partial privatization is always the best policy for the public firm in long-run equilibrium in the presence of cost gap and long-run degree of privatization is larger than the short-run one.</a:t>
            </a:r>
            <a:endParaRPr lang="en-US" altLang="zh-CN" sz="2400" dirty="0">
              <a:latin typeface="Times New Roman" pitchFamily="18" charset="0"/>
            </a:endParaRPr>
          </a:p>
          <a:p>
            <a:pPr eaLnBrk="1" hangingPunct="1">
              <a:lnSpc>
                <a:spcPct val="100000"/>
              </a:lnSpc>
              <a:spcBef>
                <a:spcPts val="1800"/>
              </a:spcBef>
              <a:buClr>
                <a:srgbClr val="4E67C8"/>
              </a:buClr>
            </a:pPr>
            <a:r>
              <a:rPr lang="en-US" altLang="zh-CN" sz="2400" dirty="0">
                <a:latin typeface="Times New Roman" pitchFamily="18" charset="0"/>
              </a:rPr>
              <a:t>In this paper, we analyze how network externality and product heterogeneity would play a role in the privatization decision-making of the government.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4"/>
          <p:cNvSpPr>
            <a:spLocks noChangeArrowheads="1"/>
          </p:cNvSpPr>
          <p:nvPr/>
        </p:nvSpPr>
        <p:spPr bwMode="auto">
          <a:xfrm>
            <a:off x="0" y="0"/>
            <a:ext cx="12192000" cy="663575"/>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5123" name="矩形 5"/>
          <p:cNvSpPr>
            <a:spLocks noChangeArrowheads="1"/>
          </p:cNvSpPr>
          <p:nvPr/>
        </p:nvSpPr>
        <p:spPr bwMode="auto">
          <a:xfrm>
            <a:off x="0" y="5773738"/>
            <a:ext cx="12192000" cy="1084262"/>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5124" name="文本框 1"/>
          <p:cNvSpPr txBox="1">
            <a:spLocks noChangeArrowheads="1"/>
          </p:cNvSpPr>
          <p:nvPr/>
        </p:nvSpPr>
        <p:spPr bwMode="auto">
          <a:xfrm>
            <a:off x="1076325" y="846138"/>
            <a:ext cx="100393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a:lnSpc>
                <a:spcPct val="100000"/>
              </a:lnSpc>
              <a:spcBef>
                <a:spcPct val="0"/>
              </a:spcBef>
              <a:buFont typeface="Arial" pitchFamily="34" charset="0"/>
              <a:buNone/>
            </a:pPr>
            <a:r>
              <a:rPr lang="en-US" altLang="zh-TW" sz="4400"/>
              <a:t>Literature review (</a:t>
            </a:r>
            <a:r>
              <a:rPr lang="en-US" altLang="zh-CN" sz="4400"/>
              <a:t>II)-Network externalities</a:t>
            </a:r>
            <a:endParaRPr lang="zh-CN" altLang="en-US" sz="1800">
              <a:latin typeface="华文琥珀" pitchFamily="2" charset="-122"/>
              <a:ea typeface="华文琥珀" pitchFamily="2" charset="-122"/>
            </a:endParaRPr>
          </a:p>
        </p:txBody>
      </p:sp>
      <p:sp>
        <p:nvSpPr>
          <p:cNvPr id="5126" name="文本框 47"/>
          <p:cNvSpPr txBox="1">
            <a:spLocks noChangeArrowheads="1"/>
          </p:cNvSpPr>
          <p:nvPr/>
        </p:nvSpPr>
        <p:spPr bwMode="auto">
          <a:xfrm>
            <a:off x="0" y="1616074"/>
            <a:ext cx="11541125" cy="397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nSpc>
                <a:spcPct val="90000"/>
              </a:lnSpc>
              <a:spcBef>
                <a:spcPts val="1000"/>
              </a:spcBef>
              <a:buFont typeface="Arial" charset="0"/>
              <a:buChar char="•"/>
              <a:defRPr sz="2800">
                <a:solidFill>
                  <a:schemeClr val="tx1"/>
                </a:solidFill>
                <a:latin typeface="Calibri" pitchFamily="34" charset="0"/>
                <a:ea typeface="宋体" charset="-122"/>
                <a:sym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sym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sym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sym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sym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sym typeface="Calibri" pitchFamily="34" charset="0"/>
              </a:defRPr>
            </a:lvl9pPr>
          </a:lstStyle>
          <a:p>
            <a:pPr>
              <a:defRPr/>
            </a:pPr>
            <a:r>
              <a:rPr lang="en-US" altLang="zh-CN" sz="2400" dirty="0" err="1" smtClean="0">
                <a:latin typeface="Times New Roman" panose="02020603050405020304" pitchFamily="18" charset="0"/>
                <a:cs typeface="Times New Roman" panose="02020603050405020304" pitchFamily="18" charset="0"/>
              </a:rPr>
              <a:t>Baake</a:t>
            </a:r>
            <a:r>
              <a:rPr lang="en-US" altLang="zh-CN" sz="2400" dirty="0" smtClean="0">
                <a:latin typeface="Times New Roman" panose="02020603050405020304" pitchFamily="18" charset="0"/>
                <a:cs typeface="Times New Roman" panose="02020603050405020304" pitchFamily="18" charset="0"/>
              </a:rPr>
              <a:t> and Boom (2001)</a:t>
            </a:r>
          </a:p>
          <a:p>
            <a:pPr marL="432000" indent="0">
              <a:buFont typeface="Arial" charset="0"/>
              <a:buNone/>
              <a:defRPr/>
            </a:pPr>
            <a:r>
              <a:rPr lang="en-US" altLang="zh-CN" sz="2200" dirty="0" smtClean="0">
                <a:latin typeface="Times New Roman" panose="02020603050405020304" pitchFamily="18" charset="0"/>
                <a:cs typeface="Times New Roman" panose="02020603050405020304" pitchFamily="18" charset="0"/>
              </a:rPr>
              <a:t>Examine vertical product differentiation, network externalities, and compatibility decisions in oligopoly model.</a:t>
            </a:r>
          </a:p>
          <a:p>
            <a:pPr>
              <a:defRPr/>
            </a:pPr>
            <a:r>
              <a:rPr lang="en-US" altLang="zh-CN" sz="2400" dirty="0" err="1" smtClean="0">
                <a:latin typeface="Times New Roman" panose="02020603050405020304" pitchFamily="18" charset="0"/>
                <a:cs typeface="Times New Roman" panose="02020603050405020304" pitchFamily="18" charset="0"/>
              </a:rPr>
              <a:t>Griva</a:t>
            </a:r>
            <a:r>
              <a:rPr lang="en-US" altLang="zh-CN" sz="2400" dirty="0" smtClean="0">
                <a:latin typeface="Times New Roman" panose="02020603050405020304" pitchFamily="18" charset="0"/>
                <a:cs typeface="Times New Roman" panose="02020603050405020304" pitchFamily="18" charset="0"/>
              </a:rPr>
              <a:t> and </a:t>
            </a:r>
            <a:r>
              <a:rPr lang="en-US" altLang="zh-CN" sz="2400" dirty="0" err="1" smtClean="0">
                <a:latin typeface="Times New Roman" panose="02020603050405020304" pitchFamily="18" charset="0"/>
                <a:cs typeface="Times New Roman" panose="02020603050405020304" pitchFamily="18" charset="0"/>
              </a:rPr>
              <a:t>Vetta</a:t>
            </a:r>
            <a:r>
              <a:rPr lang="en-US" altLang="zh-CN" sz="2400" dirty="0" smtClean="0">
                <a:latin typeface="Times New Roman" panose="02020603050405020304" pitchFamily="18" charset="0"/>
                <a:cs typeface="Times New Roman" panose="02020603050405020304" pitchFamily="18" charset="0"/>
              </a:rPr>
              <a:t> (2011) </a:t>
            </a:r>
          </a:p>
          <a:p>
            <a:pPr marL="432000" indent="0">
              <a:buFont typeface="Arial" charset="0"/>
              <a:buNone/>
              <a:defRPr/>
            </a:pPr>
            <a:r>
              <a:rPr lang="en-US" altLang="zh-CN" sz="2200" dirty="0" smtClean="0">
                <a:latin typeface="Times New Roman" panose="02020603050405020304" pitchFamily="18" charset="0"/>
                <a:cs typeface="Times New Roman" panose="02020603050405020304" pitchFamily="18" charset="0"/>
              </a:rPr>
              <a:t>Consider price competition under product-specific network effects, in a duopoly where the products are differentiated both horizontally and vertically.</a:t>
            </a:r>
          </a:p>
          <a:p>
            <a:pPr>
              <a:defRPr/>
            </a:pPr>
            <a:r>
              <a:rPr lang="en-US" altLang="zh-CN" sz="2400" dirty="0" smtClean="0">
                <a:latin typeface="Times New Roman" panose="02020603050405020304" pitchFamily="18" charset="0"/>
                <a:cs typeface="Times New Roman" panose="02020603050405020304" pitchFamily="18" charset="0"/>
              </a:rPr>
              <a:t>Wang and </a:t>
            </a:r>
            <a:r>
              <a:rPr lang="en-US" altLang="zh-CN" sz="2400" dirty="0" err="1" smtClean="0">
                <a:latin typeface="Times New Roman" panose="02020603050405020304" pitchFamily="18" charset="0"/>
                <a:cs typeface="Times New Roman" panose="02020603050405020304" pitchFamily="18" charset="0"/>
              </a:rPr>
              <a:t>Chiou</a:t>
            </a:r>
            <a:r>
              <a:rPr lang="en-US" altLang="zh-CN" sz="2400" dirty="0" smtClean="0">
                <a:latin typeface="Times New Roman" panose="02020603050405020304" pitchFamily="18" charset="0"/>
                <a:cs typeface="Times New Roman" panose="02020603050405020304" pitchFamily="18" charset="0"/>
              </a:rPr>
              <a:t> (2015) </a:t>
            </a:r>
          </a:p>
          <a:p>
            <a:pPr marL="432000" indent="0">
              <a:buFont typeface="Arial" charset="0"/>
              <a:buNone/>
              <a:defRPr/>
            </a:pPr>
            <a:r>
              <a:rPr lang="en-US" altLang="zh-CN" sz="2200" dirty="0" smtClean="0">
                <a:latin typeface="Times New Roman" panose="02020603050405020304" pitchFamily="18" charset="0"/>
                <a:cs typeface="Times New Roman" panose="02020603050405020304" pitchFamily="18" charset="0"/>
              </a:rPr>
              <a:t>Show that the optimal degree of privatization depends crucially on the scale of network externality, the degree of compatibility and the cost type.</a:t>
            </a:r>
          </a:p>
          <a:p>
            <a:pPr>
              <a:defRPr/>
            </a:pPr>
            <a:endParaRPr lang="en-US" altLang="zh-CN" sz="24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4"/>
          <p:cNvSpPr>
            <a:spLocks noChangeArrowheads="1"/>
          </p:cNvSpPr>
          <p:nvPr/>
        </p:nvSpPr>
        <p:spPr bwMode="auto">
          <a:xfrm>
            <a:off x="0" y="0"/>
            <a:ext cx="12192000" cy="663575"/>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6147" name="矩形 5"/>
          <p:cNvSpPr>
            <a:spLocks noChangeArrowheads="1"/>
          </p:cNvSpPr>
          <p:nvPr/>
        </p:nvSpPr>
        <p:spPr bwMode="auto">
          <a:xfrm>
            <a:off x="0" y="5773738"/>
            <a:ext cx="12192000" cy="1084262"/>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6148" name="文本框 1"/>
          <p:cNvSpPr txBox="1">
            <a:spLocks noChangeArrowheads="1"/>
          </p:cNvSpPr>
          <p:nvPr/>
        </p:nvSpPr>
        <p:spPr bwMode="auto">
          <a:xfrm>
            <a:off x="806450" y="836613"/>
            <a:ext cx="105791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a:lnSpc>
                <a:spcPct val="100000"/>
              </a:lnSpc>
              <a:spcBef>
                <a:spcPct val="0"/>
              </a:spcBef>
              <a:buFont typeface="Arial" pitchFamily="34" charset="0"/>
              <a:buNone/>
            </a:pPr>
            <a:r>
              <a:rPr lang="en-US" altLang="zh-TW" sz="4400"/>
              <a:t>Literature review (</a:t>
            </a:r>
            <a:r>
              <a:rPr lang="en-US" altLang="zh-CN" sz="4400"/>
              <a:t>III)- Product heterogeneity</a:t>
            </a:r>
            <a:endParaRPr lang="zh-CN" altLang="en-US" sz="1800">
              <a:latin typeface="华文琥珀" pitchFamily="2" charset="-122"/>
              <a:ea typeface="华文琥珀" pitchFamily="2" charset="-122"/>
            </a:endParaRPr>
          </a:p>
        </p:txBody>
      </p:sp>
      <p:sp>
        <p:nvSpPr>
          <p:cNvPr id="6149" name="文本框 47"/>
          <p:cNvSpPr txBox="1">
            <a:spLocks noChangeArrowheads="1"/>
          </p:cNvSpPr>
          <p:nvPr/>
        </p:nvSpPr>
        <p:spPr bwMode="auto">
          <a:xfrm>
            <a:off x="-95639" y="1612900"/>
            <a:ext cx="12287639"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eaLnBrk="1" hangingPunct="1">
              <a:lnSpc>
                <a:spcPct val="100000"/>
              </a:lnSpc>
              <a:spcBef>
                <a:spcPct val="20000"/>
              </a:spcBef>
              <a:buClr>
                <a:srgbClr val="4E67C8"/>
              </a:buClr>
            </a:pPr>
            <a:r>
              <a:rPr lang="en-US" altLang="zh-CN" sz="2400" dirty="0">
                <a:latin typeface="Times New Roman" pitchFamily="18" charset="0"/>
              </a:rPr>
              <a:t>Anderson et al. (1997)</a:t>
            </a:r>
          </a:p>
          <a:p>
            <a:pPr marL="432000" indent="0" eaLnBrk="1" hangingPunct="1">
              <a:lnSpc>
                <a:spcPct val="100000"/>
              </a:lnSpc>
              <a:spcBef>
                <a:spcPct val="20000"/>
              </a:spcBef>
              <a:buClr>
                <a:srgbClr val="4E67C8"/>
              </a:buClr>
              <a:buFont typeface="Arial" pitchFamily="34" charset="0"/>
              <a:buNone/>
            </a:pPr>
            <a:r>
              <a:rPr lang="en-US" altLang="zh-CN" sz="2200" dirty="0">
                <a:latin typeface="Times New Roman" pitchFamily="18" charset="0"/>
              </a:rPr>
              <a:t>They incorporated mixed oligopoly into a model of product, and showed that full nationalization is the best policy in the short-run with exogenous number of firms.</a:t>
            </a:r>
          </a:p>
          <a:p>
            <a:pPr eaLnBrk="1" hangingPunct="1">
              <a:lnSpc>
                <a:spcPct val="100000"/>
              </a:lnSpc>
              <a:spcBef>
                <a:spcPct val="20000"/>
              </a:spcBef>
              <a:buClr>
                <a:srgbClr val="4E67C8"/>
              </a:buClr>
            </a:pPr>
            <a:r>
              <a:rPr lang="en-US" altLang="zh-CN" sz="2400" dirty="0">
                <a:latin typeface="Times New Roman" pitchFamily="18" charset="0"/>
              </a:rPr>
              <a:t>Fujiwara (2007) </a:t>
            </a:r>
            <a:endParaRPr lang="en-US" altLang="zh-CN" sz="2400" dirty="0" smtClean="0">
              <a:latin typeface="Times New Roman" pitchFamily="18" charset="0"/>
            </a:endParaRPr>
          </a:p>
          <a:p>
            <a:pPr marL="432000" lvl="0" indent="0" eaLnBrk="1" hangingPunct="1">
              <a:lnSpc>
                <a:spcPct val="100000"/>
              </a:lnSpc>
              <a:spcBef>
                <a:spcPct val="20000"/>
              </a:spcBef>
              <a:buClr>
                <a:srgbClr val="4E67C8"/>
              </a:buClr>
              <a:buNone/>
            </a:pPr>
            <a:r>
              <a:rPr lang="en-US" altLang="zh-CN" sz="2200" dirty="0">
                <a:solidFill>
                  <a:srgbClr val="000000"/>
                </a:solidFill>
                <a:latin typeface="Times New Roman" pitchFamily="18" charset="0"/>
              </a:rPr>
              <a:t>The short-run optimal policy is non-monotonic in the degree of love of variety, while the optimal degree of privatization is monotonically increasing in the consumer’s preference for variety in the long run</a:t>
            </a:r>
            <a:r>
              <a:rPr lang="en-US" altLang="zh-CN" sz="2200" dirty="0" smtClean="0">
                <a:solidFill>
                  <a:srgbClr val="000000"/>
                </a:solidFill>
                <a:latin typeface="Times New Roman" pitchFamily="18" charset="0"/>
              </a:rPr>
              <a:t>.</a:t>
            </a:r>
            <a:endParaRPr lang="en-US" altLang="zh-CN" sz="2400" dirty="0" smtClean="0">
              <a:latin typeface="Times New Roman" pitchFamily="18" charset="0"/>
            </a:endParaRPr>
          </a:p>
          <a:p>
            <a:pPr eaLnBrk="1" hangingPunct="1">
              <a:lnSpc>
                <a:spcPct val="100000"/>
              </a:lnSpc>
              <a:spcBef>
                <a:spcPts val="1800"/>
              </a:spcBef>
              <a:buClr>
                <a:srgbClr val="4E67C8"/>
              </a:buClr>
            </a:pPr>
            <a:r>
              <a:rPr lang="en-US" altLang="zh-CN" sz="2400" dirty="0" smtClean="0">
                <a:latin typeface="Times New Roman" pitchFamily="18" charset="0"/>
              </a:rPr>
              <a:t>In </a:t>
            </a:r>
            <a:r>
              <a:rPr lang="en-US" altLang="zh-CN" sz="2400" dirty="0">
                <a:latin typeface="Times New Roman" pitchFamily="18" charset="0"/>
              </a:rPr>
              <a:t>this paper, when we investigate mixed markets with network </a:t>
            </a:r>
            <a:r>
              <a:rPr lang="en-US" altLang="zh-CN" sz="2400" dirty="0" smtClean="0">
                <a:latin typeface="Times New Roman" pitchFamily="18" charset="0"/>
              </a:rPr>
              <a:t>externalities and product differentiation, </a:t>
            </a:r>
            <a:r>
              <a:rPr lang="en-US" altLang="zh-CN" sz="2400" dirty="0">
                <a:latin typeface="Times New Roman" pitchFamily="18" charset="0"/>
              </a:rPr>
              <a:t>Bertrand competition may be more common in reality such as in telecommunications and banking industry; so, it is important to also consider these markets under Bertrand competition</a:t>
            </a:r>
            <a:r>
              <a:rPr lang="en-US" altLang="zh-CN" sz="2400" dirty="0" smtClean="0">
                <a:latin typeface="Times New Roman" pitchFamily="18" charset="0"/>
              </a:rPr>
              <a:t>.</a:t>
            </a:r>
            <a:endParaRPr lang="en-US" altLang="zh-CN" sz="2400" dirty="0">
              <a:latin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4"/>
          <p:cNvSpPr>
            <a:spLocks noChangeArrowheads="1"/>
          </p:cNvSpPr>
          <p:nvPr/>
        </p:nvSpPr>
        <p:spPr bwMode="auto">
          <a:xfrm>
            <a:off x="0" y="0"/>
            <a:ext cx="12192000" cy="663575"/>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7171" name="矩形 5"/>
          <p:cNvSpPr>
            <a:spLocks noChangeArrowheads="1"/>
          </p:cNvSpPr>
          <p:nvPr/>
        </p:nvSpPr>
        <p:spPr bwMode="auto">
          <a:xfrm>
            <a:off x="0" y="5773738"/>
            <a:ext cx="12192000" cy="1084262"/>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7172" name="文本框 47"/>
          <p:cNvSpPr txBox="1">
            <a:spLocks noChangeArrowheads="1"/>
          </p:cNvSpPr>
          <p:nvPr/>
        </p:nvSpPr>
        <p:spPr bwMode="auto">
          <a:xfrm>
            <a:off x="42863" y="1325562"/>
            <a:ext cx="1210627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eaLnBrk="1" hangingPunct="1">
              <a:lnSpc>
                <a:spcPct val="100000"/>
              </a:lnSpc>
              <a:spcBef>
                <a:spcPct val="20000"/>
              </a:spcBef>
              <a:buClr>
                <a:srgbClr val="4E67C8"/>
              </a:buClr>
            </a:pPr>
            <a:r>
              <a:rPr lang="en-US" altLang="zh-CN" sz="2400" dirty="0">
                <a:latin typeface="Times New Roman" pitchFamily="18" charset="0"/>
              </a:rPr>
              <a:t>Ghosh and </a:t>
            </a:r>
            <a:r>
              <a:rPr lang="en-US" altLang="zh-CN" sz="2400" dirty="0" err="1">
                <a:latin typeface="Times New Roman" pitchFamily="18" charset="0"/>
              </a:rPr>
              <a:t>Mitra</a:t>
            </a:r>
            <a:r>
              <a:rPr lang="en-US" altLang="zh-CN" sz="2400" dirty="0">
                <a:latin typeface="Times New Roman" pitchFamily="18" charset="0"/>
              </a:rPr>
              <a:t> (2010) </a:t>
            </a:r>
          </a:p>
          <a:p>
            <a:pPr marL="432000" indent="0" eaLnBrk="1" hangingPunct="1">
              <a:lnSpc>
                <a:spcPct val="100000"/>
              </a:lnSpc>
              <a:spcBef>
                <a:spcPct val="20000"/>
              </a:spcBef>
              <a:buClr>
                <a:srgbClr val="4E67C8"/>
              </a:buClr>
              <a:buFont typeface="Arial" pitchFamily="34" charset="0"/>
              <a:buNone/>
            </a:pPr>
            <a:r>
              <a:rPr lang="en-US" altLang="zh-CN" sz="2200" dirty="0">
                <a:latin typeface="Times New Roman" pitchFamily="18" charset="0"/>
              </a:rPr>
              <a:t>Show that price competition gives rise to the higher profitability for both private and public firms than quantity competition.</a:t>
            </a:r>
          </a:p>
          <a:p>
            <a:pPr eaLnBrk="1" hangingPunct="1">
              <a:lnSpc>
                <a:spcPct val="100000"/>
              </a:lnSpc>
              <a:spcBef>
                <a:spcPct val="20000"/>
              </a:spcBef>
              <a:buClr>
                <a:srgbClr val="4E67C8"/>
              </a:buClr>
            </a:pPr>
            <a:r>
              <a:rPr lang="en-US" altLang="zh-CN" sz="2400" dirty="0">
                <a:latin typeface="Times New Roman" pitchFamily="18" charset="0"/>
              </a:rPr>
              <a:t>Matsumura and Ogawa (2012) </a:t>
            </a:r>
          </a:p>
          <a:p>
            <a:pPr marL="432000" indent="0" eaLnBrk="1" hangingPunct="1">
              <a:lnSpc>
                <a:spcPct val="100000"/>
              </a:lnSpc>
              <a:spcBef>
                <a:spcPct val="20000"/>
              </a:spcBef>
              <a:buClr>
                <a:srgbClr val="4E67C8"/>
              </a:buClr>
              <a:buFont typeface="Arial" pitchFamily="34" charset="0"/>
              <a:buNone/>
            </a:pPr>
            <a:r>
              <a:rPr lang="en-US" altLang="zh-CN" sz="2200" dirty="0">
                <a:latin typeface="Times New Roman" pitchFamily="18" charset="0"/>
              </a:rPr>
              <a:t>It is a dominant strategy for both firms to choose their prices regardless of whether the products are substitutes or complements.</a:t>
            </a:r>
          </a:p>
          <a:p>
            <a:pPr eaLnBrk="1" hangingPunct="1">
              <a:lnSpc>
                <a:spcPct val="100000"/>
              </a:lnSpc>
              <a:spcBef>
                <a:spcPct val="20000"/>
              </a:spcBef>
              <a:buClr>
                <a:srgbClr val="4E67C8"/>
              </a:buClr>
            </a:pPr>
            <a:r>
              <a:rPr lang="en-US" altLang="zh-CN" sz="2400" dirty="0" err="1">
                <a:latin typeface="Times New Roman" pitchFamily="18" charset="0"/>
              </a:rPr>
              <a:t>Scrimitore</a:t>
            </a:r>
            <a:r>
              <a:rPr lang="en-US" altLang="zh-CN" sz="2400" dirty="0">
                <a:latin typeface="Times New Roman" pitchFamily="18" charset="0"/>
              </a:rPr>
              <a:t> (2013) </a:t>
            </a:r>
          </a:p>
          <a:p>
            <a:pPr marL="432000" indent="0" eaLnBrk="1" hangingPunct="1">
              <a:lnSpc>
                <a:spcPct val="100000"/>
              </a:lnSpc>
              <a:spcBef>
                <a:spcPct val="20000"/>
              </a:spcBef>
              <a:buClr>
                <a:srgbClr val="4E67C8"/>
              </a:buClr>
              <a:buFont typeface="Arial" pitchFamily="34" charset="0"/>
              <a:buNone/>
            </a:pPr>
            <a:r>
              <a:rPr lang="en-US" altLang="zh-CN" sz="2200" dirty="0">
                <a:latin typeface="Times New Roman" pitchFamily="18" charset="0"/>
              </a:rPr>
              <a:t>Quantity can constitute dominant strategy equilibrium by introducing firm subsidization.</a:t>
            </a:r>
          </a:p>
          <a:p>
            <a:pPr eaLnBrk="1" hangingPunct="1">
              <a:lnSpc>
                <a:spcPct val="100000"/>
              </a:lnSpc>
              <a:spcBef>
                <a:spcPts val="1800"/>
              </a:spcBef>
              <a:buClr>
                <a:srgbClr val="4E67C8"/>
              </a:buClr>
            </a:pPr>
            <a:r>
              <a:rPr lang="en-US" altLang="zh-CN" sz="2400" dirty="0">
                <a:latin typeface="Times New Roman" pitchFamily="18" charset="0"/>
              </a:rPr>
              <a:t>In our paper, by allowing for partially privatization of a state-controlled firm, we further explore the endogenous choice of competition modes in mixed oligopoly under product differentiation and network externalities.</a:t>
            </a:r>
          </a:p>
        </p:txBody>
      </p:sp>
      <p:sp>
        <p:nvSpPr>
          <p:cNvPr id="7173" name="文本框 1"/>
          <p:cNvSpPr txBox="1">
            <a:spLocks noChangeArrowheads="1"/>
          </p:cNvSpPr>
          <p:nvPr/>
        </p:nvSpPr>
        <p:spPr bwMode="auto">
          <a:xfrm>
            <a:off x="-223838" y="690563"/>
            <a:ext cx="127079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a:lnSpc>
                <a:spcPct val="100000"/>
              </a:lnSpc>
              <a:spcBef>
                <a:spcPct val="0"/>
              </a:spcBef>
              <a:buFont typeface="Arial" pitchFamily="34" charset="0"/>
              <a:buNone/>
            </a:pPr>
            <a:r>
              <a:rPr lang="en-US" altLang="zh-TW" sz="4400"/>
              <a:t>Literature review (</a:t>
            </a:r>
            <a:r>
              <a:rPr lang="en-US" altLang="zh-CN" sz="4400"/>
              <a:t>IV ) – Choice of competition modes</a:t>
            </a:r>
            <a:endParaRPr lang="zh-CN" altLang="en-US" sz="180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4"/>
          <p:cNvSpPr>
            <a:spLocks noChangeArrowheads="1"/>
          </p:cNvSpPr>
          <p:nvPr/>
        </p:nvSpPr>
        <p:spPr bwMode="auto">
          <a:xfrm>
            <a:off x="0" y="0"/>
            <a:ext cx="12192000" cy="663575"/>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8195" name="矩形 5"/>
          <p:cNvSpPr>
            <a:spLocks noChangeArrowheads="1"/>
          </p:cNvSpPr>
          <p:nvPr/>
        </p:nvSpPr>
        <p:spPr bwMode="auto">
          <a:xfrm>
            <a:off x="0" y="5773738"/>
            <a:ext cx="12192000" cy="1084262"/>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8196" name="文本框 1"/>
          <p:cNvSpPr txBox="1">
            <a:spLocks noChangeArrowheads="1"/>
          </p:cNvSpPr>
          <p:nvPr/>
        </p:nvSpPr>
        <p:spPr bwMode="auto">
          <a:xfrm>
            <a:off x="-258763" y="663575"/>
            <a:ext cx="12709526"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a:lnSpc>
                <a:spcPct val="100000"/>
              </a:lnSpc>
              <a:spcBef>
                <a:spcPct val="0"/>
              </a:spcBef>
              <a:buFont typeface="Arial" pitchFamily="34" charset="0"/>
              <a:buNone/>
            </a:pPr>
            <a:r>
              <a:rPr lang="en-US" altLang="zh-TW" sz="4400" dirty="0"/>
              <a:t>Basic model (</a:t>
            </a:r>
            <a:r>
              <a:rPr lang="en-US" altLang="zh-CN" sz="4400" dirty="0" smtClean="0"/>
              <a:t>I</a:t>
            </a:r>
            <a:r>
              <a:rPr lang="en-US" altLang="zh-CN" sz="4400" dirty="0"/>
              <a:t>)</a:t>
            </a:r>
            <a:endParaRPr lang="zh-CN" altLang="en-US" sz="1800" dirty="0">
              <a:latin typeface="华文琥珀" pitchFamily="2" charset="-122"/>
              <a:ea typeface="华文琥珀" pitchFamily="2" charset="-122"/>
            </a:endParaRPr>
          </a:p>
        </p:txBody>
      </p:sp>
      <mc:AlternateContent xmlns:mc="http://schemas.openxmlformats.org/markup-compatibility/2006" xmlns:a14="http://schemas.microsoft.com/office/drawing/2010/main">
        <mc:Choice Requires="a14">
          <p:sp>
            <p:nvSpPr>
              <p:cNvPr id="7" name="内容占位符 2"/>
              <p:cNvSpPr txBox="1">
                <a:spLocks/>
              </p:cNvSpPr>
              <p:nvPr/>
            </p:nvSpPr>
            <p:spPr>
              <a:xfrm>
                <a:off x="-108520" y="1325045"/>
                <a:ext cx="12300520" cy="4504978"/>
              </a:xfrm>
              <a:prstGeom prst="rect">
                <a:avLst/>
              </a:prstGeom>
            </p:spPr>
            <p:txBody>
              <a:bodyPr>
                <a:normAutofit fontScale="62500" lnSpcReduction="20000"/>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800" dirty="0" smtClean="0">
                    <a:latin typeface="Times New Roman" panose="02020603050405020304" pitchFamily="18" charset="0"/>
                    <a:cs typeface="Times New Roman" panose="02020603050405020304" pitchFamily="18" charset="0"/>
                  </a:rPr>
                  <a:t>Mixed duopolistic: firm 1 is  semi-public, firm </a:t>
                </a:r>
                <a:r>
                  <a:rPr lang="en-US" altLang="zh-CN" sz="3800" dirty="0">
                    <a:latin typeface="Times New Roman" panose="02020603050405020304" pitchFamily="18" charset="0"/>
                    <a:cs typeface="Times New Roman" panose="02020603050405020304" pitchFamily="18" charset="0"/>
                  </a:rPr>
                  <a:t>2 is </a:t>
                </a:r>
                <a:r>
                  <a:rPr lang="en-US" altLang="zh-CN" sz="3800" dirty="0" smtClean="0">
                    <a:latin typeface="Times New Roman" panose="02020603050405020304" pitchFamily="18" charset="0"/>
                    <a:cs typeface="Times New Roman" panose="02020603050405020304" pitchFamily="18" charset="0"/>
                  </a:rPr>
                  <a:t>private.</a:t>
                </a:r>
              </a:p>
              <a:p>
                <a:pPr>
                  <a:spcBef>
                    <a:spcPts val="2400"/>
                  </a:spcBef>
                </a:pPr>
                <a:r>
                  <a:rPr lang="en-US" altLang="zh-CN" sz="3800" dirty="0">
                    <a:latin typeface="Times New Roman" panose="02020603050405020304" pitchFamily="18" charset="0"/>
                    <a:cs typeface="Times New Roman" panose="02020603050405020304" pitchFamily="18" charset="0"/>
                  </a:rPr>
                  <a:t>Timeline is as </a:t>
                </a:r>
                <a:r>
                  <a:rPr lang="en-US" altLang="zh-CN" sz="3800" dirty="0" smtClean="0">
                    <a:latin typeface="Times New Roman" panose="02020603050405020304" pitchFamily="18" charset="0"/>
                    <a:cs typeface="Times New Roman" panose="02020603050405020304" pitchFamily="18" charset="0"/>
                  </a:rPr>
                  <a:t>follows</a:t>
                </a:r>
                <a:endParaRPr lang="en-US" altLang="zh-CN" sz="3800" dirty="0">
                  <a:latin typeface="Times New Roman" panose="02020603050405020304" pitchFamily="18" charset="0"/>
                  <a:cs typeface="Times New Roman" panose="02020603050405020304" pitchFamily="18" charset="0"/>
                </a:endParaRPr>
              </a:p>
              <a:p>
                <a:r>
                  <a:rPr lang="en-US" altLang="zh-CN" sz="3800" dirty="0" smtClean="0">
                    <a:latin typeface="Times New Roman" panose="02020603050405020304" pitchFamily="18" charset="0"/>
                    <a:cs typeface="Times New Roman" panose="02020603050405020304" pitchFamily="18" charset="0"/>
                  </a:rPr>
                  <a:t>Stage </a:t>
                </a:r>
                <a:r>
                  <a:rPr lang="en-US" altLang="zh-CN" sz="3800" dirty="0">
                    <a:latin typeface="Times New Roman" panose="02020603050405020304" pitchFamily="18" charset="0"/>
                    <a:cs typeface="Times New Roman" panose="02020603050405020304" pitchFamily="18" charset="0"/>
                  </a:rPr>
                  <a:t>1: government decides the degree of privatization to maximize social </a:t>
                </a:r>
                <a:r>
                  <a:rPr lang="en-US" altLang="zh-CN" sz="3800" dirty="0" smtClean="0">
                    <a:latin typeface="Times New Roman" panose="02020603050405020304" pitchFamily="18" charset="0"/>
                    <a:cs typeface="Times New Roman" panose="02020603050405020304" pitchFamily="18" charset="0"/>
                  </a:rPr>
                  <a:t>welfare;</a:t>
                </a:r>
              </a:p>
              <a:p>
                <a:r>
                  <a:rPr lang="en-US" altLang="zh-CN" sz="3800" dirty="0" smtClean="0">
                    <a:latin typeface="Times New Roman" panose="02020603050405020304" pitchFamily="18" charset="0"/>
                    <a:cs typeface="Times New Roman" panose="02020603050405020304" pitchFamily="18" charset="0"/>
                  </a:rPr>
                  <a:t>Stage 2</a:t>
                </a:r>
                <a:r>
                  <a:rPr lang="en-US" altLang="zh-CN" sz="3800" dirty="0">
                    <a:latin typeface="Times New Roman" panose="02020603050405020304" pitchFamily="18" charset="0"/>
                    <a:cs typeface="Times New Roman" panose="02020603050405020304" pitchFamily="18" charset="0"/>
                  </a:rPr>
                  <a:t>: firms produce differentiated commodities with network externalities</a:t>
                </a:r>
                <a:r>
                  <a:rPr lang="en-US" altLang="zh-CN" sz="3800" dirty="0" smtClean="0">
                    <a:latin typeface="Times New Roman" panose="02020603050405020304" pitchFamily="18" charset="0"/>
                    <a:cs typeface="Times New Roman" panose="02020603050405020304" pitchFamily="18" charset="0"/>
                  </a:rPr>
                  <a:t>.</a:t>
                </a:r>
                <a:endParaRPr lang="en-US" altLang="zh-CN" sz="3800" dirty="0">
                  <a:latin typeface="Times New Roman" panose="02020603050405020304" pitchFamily="18" charset="0"/>
                  <a:cs typeface="Times New Roman" panose="02020603050405020304" pitchFamily="18" charset="0"/>
                </a:endParaRPr>
              </a:p>
              <a:p>
                <a:pPr>
                  <a:spcBef>
                    <a:spcPts val="2400"/>
                  </a:spcBef>
                </a:pPr>
                <a:r>
                  <a:rPr lang="en-US" altLang="zh-CN" sz="3800" dirty="0">
                    <a:latin typeface="Times New Roman" panose="02020603050405020304" pitchFamily="18" charset="0"/>
                    <a:cs typeface="Times New Roman" panose="02020603050405020304" pitchFamily="18" charset="0"/>
                  </a:rPr>
                  <a:t>Following </a:t>
                </a:r>
                <a:r>
                  <a:rPr lang="en-US" altLang="zh-CN" sz="3800" dirty="0" err="1" smtClean="0">
                    <a:latin typeface="Times New Roman" panose="02020603050405020304" pitchFamily="18" charset="0"/>
                    <a:cs typeface="Times New Roman" panose="02020603050405020304" pitchFamily="18" charset="0"/>
                  </a:rPr>
                  <a:t>Hoernig</a:t>
                </a:r>
                <a:r>
                  <a:rPr lang="en-US" altLang="zh-CN" sz="3800" dirty="0" smtClean="0">
                    <a:latin typeface="Times New Roman" panose="02020603050405020304" pitchFamily="18" charset="0"/>
                    <a:cs typeface="Times New Roman" panose="02020603050405020304" pitchFamily="18" charset="0"/>
                  </a:rPr>
                  <a:t> </a:t>
                </a:r>
                <a:r>
                  <a:rPr lang="en-US" altLang="zh-CN" sz="3800" dirty="0">
                    <a:latin typeface="Times New Roman" panose="02020603050405020304" pitchFamily="18" charset="0"/>
                    <a:cs typeface="Times New Roman" panose="02020603050405020304" pitchFamily="18" charset="0"/>
                  </a:rPr>
                  <a:t>(2012</a:t>
                </a:r>
                <a:r>
                  <a:rPr lang="en-US" altLang="zh-CN" sz="3800" dirty="0" smtClean="0">
                    <a:latin typeface="Times New Roman" panose="02020603050405020304" pitchFamily="18" charset="0"/>
                    <a:cs typeface="Times New Roman" panose="02020603050405020304" pitchFamily="18" charset="0"/>
                  </a:rPr>
                  <a:t>), </a:t>
                </a:r>
                <a:r>
                  <a:rPr lang="en-US" altLang="zh-CN" sz="3800" dirty="0">
                    <a:latin typeface="Times New Roman" panose="02020603050405020304" pitchFamily="18" charset="0"/>
                    <a:cs typeface="Times New Roman" panose="02020603050405020304" pitchFamily="18" charset="0"/>
                  </a:rPr>
                  <a:t>consumers’ utility function is given by: </a:t>
                </a:r>
                <a:endParaRPr lang="en-US" altLang="zh-CN" sz="3800" dirty="0" smtClean="0">
                  <a:latin typeface="Times New Roman" panose="02020603050405020304" pitchFamily="18" charset="0"/>
                  <a:cs typeface="Times New Roman" panose="02020603050405020304" pitchFamily="18" charset="0"/>
                </a:endParaRPr>
              </a:p>
              <a:p>
                <a14:m>
                  <m:oMath xmlns:m="http://schemas.openxmlformats.org/officeDocument/2006/math">
                    <m:d>
                      <m:dPr>
                        <m:begChr m:val=""/>
                        <m:ctrlPr>
                          <a:rPr lang="zh-CN" altLang="en-US" sz="3500" i="1">
                            <a:latin typeface="Cambria Math"/>
                          </a:rPr>
                        </m:ctrlPr>
                      </m:dPr>
                      <m:e>
                        <m:r>
                          <a:rPr lang="zh-CN" altLang="en-US" sz="3500" i="1">
                            <a:latin typeface="Cambria Math"/>
                          </a:rPr>
                          <m:t>𝑢</m:t>
                        </m:r>
                        <m:r>
                          <a:rPr lang="zh-CN" altLang="en-US" sz="3500">
                            <a:latin typeface="Cambria Math"/>
                          </a:rPr>
                          <m:t>[</m:t>
                        </m:r>
                        <m:sSub>
                          <m:sSubPr>
                            <m:ctrlPr>
                              <a:rPr lang="zh-CN" altLang="en-US" sz="3500" i="1">
                                <a:latin typeface="Cambria Math"/>
                              </a:rPr>
                            </m:ctrlPr>
                          </m:sSubPr>
                          <m:e>
                            <m:r>
                              <a:rPr lang="zh-CN" altLang="en-US" sz="3500" i="1">
                                <a:latin typeface="Cambria Math"/>
                              </a:rPr>
                              <m:t>𝑞</m:t>
                            </m:r>
                          </m:e>
                          <m:sub>
                            <m:r>
                              <a:rPr lang="zh-CN" altLang="en-US" sz="3500">
                                <a:latin typeface="Cambria Math"/>
                              </a:rPr>
                              <m:t>1</m:t>
                            </m:r>
                          </m:sub>
                        </m:sSub>
                        <m:r>
                          <a:rPr lang="zh-CN" altLang="en-US" sz="3500">
                            <a:latin typeface="Cambria Math"/>
                          </a:rPr>
                          <m:t>,</m:t>
                        </m:r>
                        <m:sSub>
                          <m:sSubPr>
                            <m:ctrlPr>
                              <a:rPr lang="zh-CN" altLang="en-US" sz="3500" i="1">
                                <a:latin typeface="Cambria Math"/>
                              </a:rPr>
                            </m:ctrlPr>
                          </m:sSubPr>
                          <m:e>
                            <m:r>
                              <a:rPr lang="zh-CN" altLang="en-US" sz="3500" i="1">
                                <a:latin typeface="Cambria Math"/>
                              </a:rPr>
                              <m:t>𝑞</m:t>
                            </m:r>
                          </m:e>
                          <m:sub>
                            <m:r>
                              <a:rPr lang="zh-CN" altLang="en-US" sz="3500">
                                <a:latin typeface="Cambria Math"/>
                              </a:rPr>
                              <m:t>2</m:t>
                            </m:r>
                          </m:sub>
                        </m:sSub>
                        <m:r>
                          <a:rPr lang="zh-CN" altLang="en-US" sz="3500">
                            <a:latin typeface="Cambria Math"/>
                          </a:rPr>
                          <m:t>,</m:t>
                        </m:r>
                        <m:sSub>
                          <m:sSubPr>
                            <m:ctrlPr>
                              <a:rPr lang="zh-CN" altLang="en-US" sz="3500" i="1">
                                <a:latin typeface="Cambria Math"/>
                              </a:rPr>
                            </m:ctrlPr>
                          </m:sSubPr>
                          <m:e>
                            <m:r>
                              <a:rPr lang="zh-CN" altLang="en-US" sz="3500" i="1">
                                <a:latin typeface="Cambria Math"/>
                              </a:rPr>
                              <m:t>𝑦</m:t>
                            </m:r>
                          </m:e>
                          <m:sub>
                            <m:r>
                              <a:rPr lang="zh-CN" altLang="en-US" sz="3500">
                                <a:latin typeface="Cambria Math"/>
                              </a:rPr>
                              <m:t>1</m:t>
                            </m:r>
                          </m:sub>
                        </m:sSub>
                        <m:r>
                          <a:rPr lang="zh-CN" altLang="en-US" sz="3500">
                            <a:latin typeface="Cambria Math"/>
                          </a:rPr>
                          <m:t>,</m:t>
                        </m:r>
                        <m:sSub>
                          <m:sSubPr>
                            <m:ctrlPr>
                              <a:rPr lang="zh-CN" altLang="en-US" sz="3500" i="1">
                                <a:latin typeface="Cambria Math"/>
                              </a:rPr>
                            </m:ctrlPr>
                          </m:sSubPr>
                          <m:e>
                            <m:r>
                              <a:rPr lang="zh-CN" altLang="en-US" sz="3500" i="1">
                                <a:latin typeface="Cambria Math"/>
                              </a:rPr>
                              <m:t>𝑦</m:t>
                            </m:r>
                          </m:e>
                          <m:sub>
                            <m:r>
                              <a:rPr lang="zh-CN" altLang="en-US" sz="3500">
                                <a:latin typeface="Cambria Math"/>
                              </a:rPr>
                              <m:t>2</m:t>
                            </m:r>
                          </m:sub>
                        </m:sSub>
                        <m:r>
                          <a:rPr lang="zh-CN" altLang="en-US" sz="3500">
                            <a:latin typeface="Cambria Math"/>
                          </a:rPr>
                          <m:t>]=</m:t>
                        </m:r>
                        <m:r>
                          <a:rPr lang="zh-CN" altLang="en-US" sz="3500" i="1">
                            <a:latin typeface="Cambria Math"/>
                          </a:rPr>
                          <m:t>𝑚</m:t>
                        </m:r>
                        <m:r>
                          <a:rPr lang="zh-CN" altLang="en-US" sz="3500">
                            <a:latin typeface="Cambria Math"/>
                          </a:rPr>
                          <m:t>+</m:t>
                        </m:r>
                        <m:f>
                          <m:fPr>
                            <m:ctrlPr>
                              <a:rPr lang="zh-CN" altLang="en-US" sz="3500" i="1">
                                <a:latin typeface="Cambria Math"/>
                              </a:rPr>
                            </m:ctrlPr>
                          </m:fPr>
                          <m:num>
                            <m:d>
                              <m:dPr>
                                <m:begChr m:val=""/>
                                <m:ctrlPr>
                                  <a:rPr lang="zh-CN" altLang="en-US" sz="3500" i="1">
                                    <a:latin typeface="Cambria Math"/>
                                  </a:rPr>
                                </m:ctrlPr>
                              </m:dPr>
                              <m:e>
                                <m:r>
                                  <a:rPr lang="zh-CN" altLang="en-US" sz="3500" i="1">
                                    <a:latin typeface="Cambria Math"/>
                                  </a:rPr>
                                  <m:t>𝑎</m:t>
                                </m:r>
                                <m:r>
                                  <a:rPr lang="zh-CN" altLang="en-US" sz="3500">
                                    <a:latin typeface="Cambria Math"/>
                                  </a:rPr>
                                  <m:t>(</m:t>
                                </m:r>
                                <m:sSub>
                                  <m:sSubPr>
                                    <m:ctrlPr>
                                      <a:rPr lang="zh-CN" altLang="en-US" sz="3500" i="1">
                                        <a:latin typeface="Cambria Math"/>
                                      </a:rPr>
                                    </m:ctrlPr>
                                  </m:sSubPr>
                                  <m:e>
                                    <m:r>
                                      <a:rPr lang="zh-CN" altLang="en-US" sz="3500" i="1">
                                        <a:latin typeface="Cambria Math"/>
                                      </a:rPr>
                                      <m:t>𝑞</m:t>
                                    </m:r>
                                  </m:e>
                                  <m:sub>
                                    <m:r>
                                      <a:rPr lang="zh-CN" altLang="en-US" sz="3500">
                                        <a:latin typeface="Cambria Math"/>
                                      </a:rPr>
                                      <m:t>1</m:t>
                                    </m:r>
                                  </m:sub>
                                </m:sSub>
                                <m:r>
                                  <a:rPr lang="zh-CN" altLang="en-US" sz="3500">
                                    <a:latin typeface="Cambria Math"/>
                                  </a:rPr>
                                  <m:t>+</m:t>
                                </m:r>
                                <m:sSub>
                                  <m:sSubPr>
                                    <m:ctrlPr>
                                      <a:rPr lang="zh-CN" altLang="en-US" sz="3500" i="1">
                                        <a:latin typeface="Cambria Math"/>
                                      </a:rPr>
                                    </m:ctrlPr>
                                  </m:sSubPr>
                                  <m:e>
                                    <m:r>
                                      <a:rPr lang="zh-CN" altLang="en-US" sz="3500" i="1">
                                        <a:latin typeface="Cambria Math"/>
                                      </a:rPr>
                                      <m:t>𝑞</m:t>
                                    </m:r>
                                  </m:e>
                                  <m:sub>
                                    <m:r>
                                      <a:rPr lang="zh-CN" altLang="en-US" sz="3500">
                                        <a:latin typeface="Cambria Math"/>
                                      </a:rPr>
                                      <m:t>2</m:t>
                                    </m:r>
                                  </m:sub>
                                </m:sSub>
                              </m:e>
                            </m:d>
                          </m:num>
                          <m:den>
                            <m:r>
                              <a:rPr lang="zh-CN" altLang="en-US" sz="3500">
                                <a:latin typeface="Cambria Math"/>
                              </a:rPr>
                              <m:t>1−</m:t>
                            </m:r>
                            <m:r>
                              <a:rPr lang="zh-CN" altLang="en-US" sz="3500" i="1">
                                <a:latin typeface="Cambria Math"/>
                              </a:rPr>
                              <m:t>𝛾</m:t>
                            </m:r>
                          </m:den>
                        </m:f>
                        <m:r>
                          <a:rPr lang="zh-CN" altLang="en-US" sz="3500">
                            <a:latin typeface="Cambria Math"/>
                          </a:rPr>
                          <m:t>−</m:t>
                        </m:r>
                        <m:f>
                          <m:fPr>
                            <m:ctrlPr>
                              <a:rPr lang="zh-CN" altLang="en-US" sz="3500" i="1">
                                <a:latin typeface="Cambria Math"/>
                              </a:rPr>
                            </m:ctrlPr>
                          </m:fPr>
                          <m:num>
                            <m:d>
                              <m:dPr>
                                <m:ctrlPr>
                                  <a:rPr lang="zh-CN" altLang="en-US" sz="3500" i="1">
                                    <a:latin typeface="Cambria Math"/>
                                  </a:rPr>
                                </m:ctrlPr>
                              </m:dPr>
                              <m:e>
                                <m:sSubSup>
                                  <m:sSubSupPr>
                                    <m:ctrlPr>
                                      <a:rPr lang="zh-CN" altLang="en-US" sz="3500" i="1">
                                        <a:latin typeface="Cambria Math"/>
                                      </a:rPr>
                                    </m:ctrlPr>
                                  </m:sSubSupPr>
                                  <m:e>
                                    <m:r>
                                      <a:rPr lang="zh-CN" altLang="en-US" sz="3500" i="1">
                                        <a:latin typeface="Cambria Math"/>
                                      </a:rPr>
                                      <m:t>𝑞</m:t>
                                    </m:r>
                                  </m:e>
                                  <m:sub>
                                    <m:r>
                                      <a:rPr lang="zh-CN" altLang="en-US" sz="3500">
                                        <a:latin typeface="Cambria Math"/>
                                      </a:rPr>
                                      <m:t>1</m:t>
                                    </m:r>
                                  </m:sub>
                                  <m:sup>
                                    <m:r>
                                      <a:rPr lang="zh-CN" altLang="en-US" sz="3500">
                                        <a:latin typeface="Cambria Math"/>
                                      </a:rPr>
                                      <m:t>2</m:t>
                                    </m:r>
                                  </m:sup>
                                </m:sSubSup>
                                <m:r>
                                  <a:rPr lang="zh-CN" altLang="en-US" sz="3500">
                                    <a:latin typeface="Cambria Math"/>
                                  </a:rPr>
                                  <m:t>+2</m:t>
                                </m:r>
                                <m:r>
                                  <a:rPr lang="zh-CN" altLang="en-US" sz="3500" i="1">
                                    <a:latin typeface="Cambria Math"/>
                                  </a:rPr>
                                  <m:t>𝛾</m:t>
                                </m:r>
                                <m:sSub>
                                  <m:sSubPr>
                                    <m:ctrlPr>
                                      <a:rPr lang="zh-CN" altLang="en-US" sz="3500" i="1">
                                        <a:latin typeface="Cambria Math"/>
                                      </a:rPr>
                                    </m:ctrlPr>
                                  </m:sSubPr>
                                  <m:e>
                                    <m:r>
                                      <a:rPr lang="zh-CN" altLang="en-US" sz="3500" i="1">
                                        <a:latin typeface="Cambria Math"/>
                                      </a:rPr>
                                      <m:t>𝑞</m:t>
                                    </m:r>
                                  </m:e>
                                  <m:sub>
                                    <m:r>
                                      <a:rPr lang="zh-CN" altLang="en-US" sz="3500">
                                        <a:latin typeface="Cambria Math"/>
                                      </a:rPr>
                                      <m:t>1</m:t>
                                    </m:r>
                                  </m:sub>
                                </m:sSub>
                                <m:sSub>
                                  <m:sSubPr>
                                    <m:ctrlPr>
                                      <a:rPr lang="zh-CN" altLang="en-US" sz="3500" i="1">
                                        <a:latin typeface="Cambria Math"/>
                                      </a:rPr>
                                    </m:ctrlPr>
                                  </m:sSubPr>
                                  <m:e>
                                    <m:r>
                                      <a:rPr lang="zh-CN" altLang="en-US" sz="3500" i="1">
                                        <a:latin typeface="Cambria Math"/>
                                      </a:rPr>
                                      <m:t>𝑞</m:t>
                                    </m:r>
                                  </m:e>
                                  <m:sub>
                                    <m:r>
                                      <a:rPr lang="zh-CN" altLang="en-US" sz="3500">
                                        <a:latin typeface="Cambria Math"/>
                                      </a:rPr>
                                      <m:t>2</m:t>
                                    </m:r>
                                  </m:sub>
                                </m:sSub>
                                <m:r>
                                  <a:rPr lang="zh-CN" altLang="en-US" sz="3500">
                                    <a:latin typeface="Cambria Math"/>
                                  </a:rPr>
                                  <m:t>+</m:t>
                                </m:r>
                                <m:sSubSup>
                                  <m:sSubSupPr>
                                    <m:ctrlPr>
                                      <a:rPr lang="zh-CN" altLang="en-US" sz="3500" i="1">
                                        <a:latin typeface="Cambria Math"/>
                                      </a:rPr>
                                    </m:ctrlPr>
                                  </m:sSubSupPr>
                                  <m:e>
                                    <m:r>
                                      <a:rPr lang="zh-CN" altLang="en-US" sz="3500" i="1">
                                        <a:latin typeface="Cambria Math"/>
                                      </a:rPr>
                                      <m:t>𝑞</m:t>
                                    </m:r>
                                  </m:e>
                                  <m:sub>
                                    <m:r>
                                      <a:rPr lang="zh-CN" altLang="en-US" sz="3500">
                                        <a:latin typeface="Cambria Math"/>
                                      </a:rPr>
                                      <m:t>2</m:t>
                                    </m:r>
                                  </m:sub>
                                  <m:sup>
                                    <m:r>
                                      <a:rPr lang="zh-CN" altLang="en-US" sz="3500">
                                        <a:latin typeface="Cambria Math"/>
                                      </a:rPr>
                                      <m:t>2</m:t>
                                    </m:r>
                                  </m:sup>
                                </m:sSubSup>
                              </m:e>
                            </m:d>
                          </m:num>
                          <m:den>
                            <m:d>
                              <m:dPr>
                                <m:begChr m:val=""/>
                                <m:ctrlPr>
                                  <a:rPr lang="zh-CN" altLang="en-US" sz="3500" i="1">
                                    <a:latin typeface="Cambria Math"/>
                                  </a:rPr>
                                </m:ctrlPr>
                              </m:dPr>
                              <m:e>
                                <m:r>
                                  <a:rPr lang="zh-CN" altLang="en-US" sz="3500">
                                    <a:latin typeface="Cambria Math"/>
                                  </a:rPr>
                                  <m:t>2(1−</m:t>
                                </m:r>
                                <m:sSup>
                                  <m:sSupPr>
                                    <m:ctrlPr>
                                      <a:rPr lang="zh-CN" altLang="en-US" sz="3500" i="1">
                                        <a:latin typeface="Cambria Math"/>
                                      </a:rPr>
                                    </m:ctrlPr>
                                  </m:sSupPr>
                                  <m:e>
                                    <m:r>
                                      <a:rPr lang="zh-CN" altLang="en-US" sz="3500" i="1">
                                        <a:latin typeface="Cambria Math"/>
                                      </a:rPr>
                                      <m:t>𝛾</m:t>
                                    </m:r>
                                  </m:e>
                                  <m:sup>
                                    <m:r>
                                      <a:rPr lang="zh-CN" altLang="en-US" sz="3500">
                                        <a:latin typeface="Cambria Math"/>
                                      </a:rPr>
                                      <m:t>2</m:t>
                                    </m:r>
                                  </m:sup>
                                </m:sSup>
                              </m:e>
                            </m:d>
                          </m:den>
                        </m:f>
                        <m:r>
                          <a:rPr lang="zh-CN" altLang="en-US" sz="3500">
                            <a:latin typeface="Cambria Math"/>
                          </a:rPr>
                          <m:t>+</m:t>
                        </m:r>
                        <m:r>
                          <a:rPr lang="zh-CN" altLang="en-US" sz="3500" i="1">
                            <a:latin typeface="Cambria Math"/>
                          </a:rPr>
                          <m:t>𝑛</m:t>
                        </m:r>
                        <m:r>
                          <a:rPr lang="zh-CN" altLang="en-US" sz="3500">
                            <a:latin typeface="Cambria Math"/>
                          </a:rPr>
                          <m:t>(</m:t>
                        </m:r>
                        <m:f>
                          <m:fPr>
                            <m:ctrlPr>
                              <a:rPr lang="zh-CN" altLang="en-US" sz="3500" i="1">
                                <a:latin typeface="Cambria Math"/>
                              </a:rPr>
                            </m:ctrlPr>
                          </m:fPr>
                          <m:num>
                            <m:d>
                              <m:dPr>
                                <m:endChr m:val=""/>
                                <m:ctrlPr>
                                  <a:rPr lang="zh-CN" altLang="en-US" sz="3500" i="1">
                                    <a:latin typeface="Cambria Math"/>
                                  </a:rPr>
                                </m:ctrlPr>
                              </m:dPr>
                              <m:e>
                                <m:sSub>
                                  <m:sSubPr>
                                    <m:ctrlPr>
                                      <a:rPr lang="zh-CN" altLang="en-US" sz="3500" i="1">
                                        <a:latin typeface="Cambria Math"/>
                                      </a:rPr>
                                    </m:ctrlPr>
                                  </m:sSubPr>
                                  <m:e>
                                    <m:r>
                                      <a:rPr lang="zh-CN" altLang="en-US" sz="3500" i="1">
                                        <a:latin typeface="Cambria Math"/>
                                      </a:rPr>
                                      <m:t>𝑦</m:t>
                                    </m:r>
                                  </m:e>
                                  <m:sub>
                                    <m:r>
                                      <a:rPr lang="zh-CN" altLang="en-US" sz="3500">
                                        <a:latin typeface="Cambria Math"/>
                                      </a:rPr>
                                      <m:t>1</m:t>
                                    </m:r>
                                  </m:sub>
                                </m:sSub>
                                <m:r>
                                  <a:rPr lang="zh-CN" altLang="en-US" sz="3500">
                                    <a:latin typeface="Cambria Math"/>
                                  </a:rPr>
                                  <m:t>+</m:t>
                                </m:r>
                                <m:r>
                                  <a:rPr lang="zh-CN" altLang="en-US" sz="3500" i="1">
                                    <a:latin typeface="Cambria Math"/>
                                  </a:rPr>
                                  <m:t>𝛾</m:t>
                                </m:r>
                                <m:sSub>
                                  <m:sSubPr>
                                    <m:ctrlPr>
                                      <a:rPr lang="zh-CN" altLang="en-US" sz="3500" i="1">
                                        <a:latin typeface="Cambria Math"/>
                                      </a:rPr>
                                    </m:ctrlPr>
                                  </m:sSubPr>
                                  <m:e>
                                    <m:r>
                                      <a:rPr lang="zh-CN" altLang="en-US" sz="3500" i="1">
                                        <a:latin typeface="Cambria Math"/>
                                      </a:rPr>
                                      <m:t>𝑦</m:t>
                                    </m:r>
                                  </m:e>
                                  <m:sub>
                                    <m:r>
                                      <a:rPr lang="zh-CN" altLang="en-US" sz="3500">
                                        <a:latin typeface="Cambria Math"/>
                                      </a:rPr>
                                      <m:t>2</m:t>
                                    </m:r>
                                  </m:sub>
                                </m:sSub>
                                <m:r>
                                  <a:rPr lang="zh-CN" altLang="en-US" sz="3500">
                                    <a:latin typeface="Cambria Math"/>
                                  </a:rPr>
                                  <m:t>)</m:t>
                                </m:r>
                                <m:sSub>
                                  <m:sSubPr>
                                    <m:ctrlPr>
                                      <a:rPr lang="zh-CN" altLang="en-US" sz="3500" i="1">
                                        <a:latin typeface="Cambria Math"/>
                                      </a:rPr>
                                    </m:ctrlPr>
                                  </m:sSubPr>
                                  <m:e>
                                    <m:r>
                                      <a:rPr lang="zh-CN" altLang="en-US" sz="3500" i="1">
                                        <a:latin typeface="Cambria Math"/>
                                      </a:rPr>
                                      <m:t>𝑞</m:t>
                                    </m:r>
                                  </m:e>
                                  <m:sub>
                                    <m:r>
                                      <a:rPr lang="zh-CN" altLang="en-US" sz="3500">
                                        <a:latin typeface="Cambria Math"/>
                                      </a:rPr>
                                      <m:t>1</m:t>
                                    </m:r>
                                  </m:sub>
                                </m:sSub>
                                <m:r>
                                  <a:rPr lang="zh-CN" altLang="en-US" sz="3500">
                                    <a:latin typeface="Cambria Math"/>
                                  </a:rPr>
                                  <m:t>+(</m:t>
                                </m:r>
                                <m:sSub>
                                  <m:sSubPr>
                                    <m:ctrlPr>
                                      <a:rPr lang="zh-CN" altLang="en-US" sz="3500" i="1">
                                        <a:latin typeface="Cambria Math"/>
                                      </a:rPr>
                                    </m:ctrlPr>
                                  </m:sSubPr>
                                  <m:e>
                                    <m:r>
                                      <a:rPr lang="zh-CN" altLang="en-US" sz="3500" i="1">
                                        <a:latin typeface="Cambria Math"/>
                                      </a:rPr>
                                      <m:t>𝑦</m:t>
                                    </m:r>
                                  </m:e>
                                  <m:sub>
                                    <m:r>
                                      <a:rPr lang="zh-CN" altLang="en-US" sz="3500">
                                        <a:latin typeface="Cambria Math"/>
                                      </a:rPr>
                                      <m:t>2</m:t>
                                    </m:r>
                                  </m:sub>
                                </m:sSub>
                                <m:r>
                                  <a:rPr lang="zh-CN" altLang="en-US" sz="3500">
                                    <a:latin typeface="Cambria Math"/>
                                  </a:rPr>
                                  <m:t>+</m:t>
                                </m:r>
                                <m:r>
                                  <a:rPr lang="zh-CN" altLang="en-US" sz="3500" i="1">
                                    <a:latin typeface="Cambria Math"/>
                                  </a:rPr>
                                  <m:t>𝛾</m:t>
                                </m:r>
                                <m:sSub>
                                  <m:sSubPr>
                                    <m:ctrlPr>
                                      <a:rPr lang="zh-CN" altLang="en-US" sz="3500" i="1">
                                        <a:latin typeface="Cambria Math"/>
                                      </a:rPr>
                                    </m:ctrlPr>
                                  </m:sSubPr>
                                  <m:e>
                                    <m:r>
                                      <a:rPr lang="zh-CN" altLang="en-US" sz="3500" i="1">
                                        <a:latin typeface="Cambria Math"/>
                                      </a:rPr>
                                      <m:t>𝑦</m:t>
                                    </m:r>
                                  </m:e>
                                  <m:sub>
                                    <m:r>
                                      <a:rPr lang="zh-CN" altLang="en-US" sz="3500">
                                        <a:latin typeface="Cambria Math"/>
                                      </a:rPr>
                                      <m:t>1</m:t>
                                    </m:r>
                                  </m:sub>
                                </m:sSub>
                                <m:r>
                                  <a:rPr lang="zh-CN" altLang="en-US" sz="3500">
                                    <a:latin typeface="Cambria Math"/>
                                  </a:rPr>
                                  <m:t>)</m:t>
                                </m:r>
                                <m:sSub>
                                  <m:sSubPr>
                                    <m:ctrlPr>
                                      <a:rPr lang="zh-CN" altLang="en-US" sz="3500" i="1">
                                        <a:latin typeface="Cambria Math"/>
                                      </a:rPr>
                                    </m:ctrlPr>
                                  </m:sSubPr>
                                  <m:e>
                                    <m:r>
                                      <a:rPr lang="zh-CN" altLang="en-US" sz="3500" i="1">
                                        <a:latin typeface="Cambria Math"/>
                                      </a:rPr>
                                      <m:t>𝑞</m:t>
                                    </m:r>
                                  </m:e>
                                  <m:sub>
                                    <m:r>
                                      <a:rPr lang="zh-CN" altLang="en-US" sz="3500">
                                        <a:latin typeface="Cambria Math"/>
                                      </a:rPr>
                                      <m:t>2</m:t>
                                    </m:r>
                                  </m:sub>
                                </m:sSub>
                              </m:e>
                            </m:d>
                          </m:num>
                          <m:den>
                            <m:r>
                              <a:rPr lang="zh-CN" altLang="en-US" sz="3500">
                                <a:latin typeface="Cambria Math"/>
                              </a:rPr>
                              <m:t>1−</m:t>
                            </m:r>
                            <m:sSup>
                              <m:sSupPr>
                                <m:ctrlPr>
                                  <a:rPr lang="zh-CN" altLang="en-US" sz="3500" i="1">
                                    <a:latin typeface="Cambria Math"/>
                                  </a:rPr>
                                </m:ctrlPr>
                              </m:sSupPr>
                              <m:e>
                                <m:r>
                                  <a:rPr lang="zh-CN" altLang="en-US" sz="3500" i="1">
                                    <a:latin typeface="Cambria Math"/>
                                  </a:rPr>
                                  <m:t>𝛾</m:t>
                                </m:r>
                              </m:e>
                              <m:sup>
                                <m:r>
                                  <a:rPr lang="zh-CN" altLang="en-US" sz="3500">
                                    <a:latin typeface="Cambria Math"/>
                                  </a:rPr>
                                  <m:t>2</m:t>
                                </m:r>
                              </m:sup>
                            </m:sSup>
                          </m:den>
                        </m:f>
                        <m:r>
                          <a:rPr lang="zh-CN" altLang="en-US" sz="3500">
                            <a:latin typeface="Cambria Math"/>
                          </a:rPr>
                          <m:t>−</m:t>
                        </m:r>
                        <m:f>
                          <m:fPr>
                            <m:ctrlPr>
                              <a:rPr lang="zh-CN" altLang="en-US" sz="3500" i="1">
                                <a:latin typeface="Cambria Math"/>
                              </a:rPr>
                            </m:ctrlPr>
                          </m:fPr>
                          <m:num>
                            <m:sSubSup>
                              <m:sSubSupPr>
                                <m:ctrlPr>
                                  <a:rPr lang="zh-CN" altLang="en-US" sz="3500" i="1">
                                    <a:latin typeface="Cambria Math"/>
                                  </a:rPr>
                                </m:ctrlPr>
                              </m:sSubSupPr>
                              <m:e>
                                <m:r>
                                  <a:rPr lang="zh-CN" altLang="en-US" sz="3500" i="1">
                                    <a:latin typeface="Cambria Math"/>
                                  </a:rPr>
                                  <m:t>𝑦</m:t>
                                </m:r>
                              </m:e>
                              <m:sub>
                                <m:r>
                                  <a:rPr lang="zh-CN" altLang="en-US" sz="3500">
                                    <a:latin typeface="Cambria Math"/>
                                  </a:rPr>
                                  <m:t>1</m:t>
                                </m:r>
                              </m:sub>
                              <m:sup>
                                <m:r>
                                  <a:rPr lang="zh-CN" altLang="en-US" sz="3500">
                                    <a:latin typeface="Cambria Math"/>
                                  </a:rPr>
                                  <m:t>2</m:t>
                                </m:r>
                              </m:sup>
                            </m:sSubSup>
                            <m:r>
                              <a:rPr lang="zh-CN" altLang="en-US" sz="3500">
                                <a:latin typeface="Cambria Math"/>
                              </a:rPr>
                              <m:t>+2</m:t>
                            </m:r>
                            <m:r>
                              <a:rPr lang="zh-CN" altLang="en-US" sz="3500" i="1">
                                <a:latin typeface="Cambria Math"/>
                              </a:rPr>
                              <m:t>𝛾</m:t>
                            </m:r>
                            <m:sSub>
                              <m:sSubPr>
                                <m:ctrlPr>
                                  <a:rPr lang="zh-CN" altLang="en-US" sz="3500" i="1">
                                    <a:latin typeface="Cambria Math"/>
                                  </a:rPr>
                                </m:ctrlPr>
                              </m:sSubPr>
                              <m:e>
                                <m:r>
                                  <a:rPr lang="zh-CN" altLang="en-US" sz="3500" i="1">
                                    <a:latin typeface="Cambria Math"/>
                                  </a:rPr>
                                  <m:t>𝑦</m:t>
                                </m:r>
                              </m:e>
                              <m:sub>
                                <m:r>
                                  <a:rPr lang="zh-CN" altLang="en-US" sz="3500">
                                    <a:latin typeface="Cambria Math"/>
                                  </a:rPr>
                                  <m:t>1</m:t>
                                </m:r>
                              </m:sub>
                            </m:sSub>
                            <m:sSub>
                              <m:sSubPr>
                                <m:ctrlPr>
                                  <a:rPr lang="zh-CN" altLang="en-US" sz="3500" i="1">
                                    <a:latin typeface="Cambria Math"/>
                                  </a:rPr>
                                </m:ctrlPr>
                              </m:sSubPr>
                              <m:e>
                                <m:r>
                                  <a:rPr lang="zh-CN" altLang="en-US" sz="3500" i="1">
                                    <a:latin typeface="Cambria Math"/>
                                  </a:rPr>
                                  <m:t>𝑦</m:t>
                                </m:r>
                              </m:e>
                              <m:sub>
                                <m:r>
                                  <a:rPr lang="zh-CN" altLang="en-US" sz="3500">
                                    <a:latin typeface="Cambria Math"/>
                                  </a:rPr>
                                  <m:t>2</m:t>
                                </m:r>
                              </m:sub>
                            </m:sSub>
                            <m:r>
                              <a:rPr lang="zh-CN" altLang="en-US" sz="3500">
                                <a:latin typeface="Cambria Math"/>
                              </a:rPr>
                              <m:t>+</m:t>
                            </m:r>
                            <m:sSubSup>
                              <m:sSubSupPr>
                                <m:ctrlPr>
                                  <a:rPr lang="zh-CN" altLang="en-US" sz="3500" i="1">
                                    <a:latin typeface="Cambria Math"/>
                                  </a:rPr>
                                </m:ctrlPr>
                              </m:sSubSupPr>
                              <m:e>
                                <m:r>
                                  <a:rPr lang="zh-CN" altLang="en-US" sz="3500" i="1">
                                    <a:latin typeface="Cambria Math"/>
                                  </a:rPr>
                                  <m:t>𝑦</m:t>
                                </m:r>
                              </m:e>
                              <m:sub>
                                <m:r>
                                  <a:rPr lang="zh-CN" altLang="en-US" sz="3500">
                                    <a:latin typeface="Cambria Math"/>
                                  </a:rPr>
                                  <m:t>2</m:t>
                                </m:r>
                              </m:sub>
                              <m:sup>
                                <m:r>
                                  <a:rPr lang="zh-CN" altLang="en-US" sz="3500">
                                    <a:latin typeface="Cambria Math"/>
                                  </a:rPr>
                                  <m:t>2</m:t>
                                </m:r>
                              </m:sup>
                            </m:sSubSup>
                          </m:num>
                          <m:den>
                            <m:d>
                              <m:dPr>
                                <m:begChr m:val=""/>
                                <m:ctrlPr>
                                  <a:rPr lang="zh-CN" altLang="en-US" sz="3500" i="1">
                                    <a:latin typeface="Cambria Math"/>
                                  </a:rPr>
                                </m:ctrlPr>
                              </m:dPr>
                              <m:e>
                                <m:r>
                                  <a:rPr lang="zh-CN" altLang="en-US" sz="3500">
                                    <a:latin typeface="Cambria Math"/>
                                  </a:rPr>
                                  <m:t>2(1−</m:t>
                                </m:r>
                                <m:sSup>
                                  <m:sSupPr>
                                    <m:ctrlPr>
                                      <a:rPr lang="zh-CN" altLang="en-US" sz="3500" i="1">
                                        <a:latin typeface="Cambria Math"/>
                                      </a:rPr>
                                    </m:ctrlPr>
                                  </m:sSupPr>
                                  <m:e>
                                    <m:r>
                                      <a:rPr lang="zh-CN" altLang="en-US" sz="3500" i="1">
                                        <a:latin typeface="Cambria Math"/>
                                      </a:rPr>
                                      <m:t>𝛾</m:t>
                                    </m:r>
                                  </m:e>
                                  <m:sup>
                                    <m:r>
                                      <a:rPr lang="zh-CN" altLang="en-US" sz="3500">
                                        <a:latin typeface="Cambria Math"/>
                                      </a:rPr>
                                      <m:t>2</m:t>
                                    </m:r>
                                  </m:sup>
                                </m:sSup>
                              </m:e>
                            </m:d>
                          </m:den>
                        </m:f>
                      </m:e>
                    </m:d>
                  </m:oMath>
                </a14:m>
                <a:endParaRPr lang="en-US" altLang="zh-CN" sz="35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US" altLang="zh-CN" sz="3800" i="1" smtClean="0">
                            <a:latin typeface="Cambria Math"/>
                            <a:cs typeface="Times New Roman" panose="02020603050405020304" pitchFamily="18" charset="0"/>
                          </a:rPr>
                        </m:ctrlPr>
                      </m:sSubPr>
                      <m:e>
                        <m:r>
                          <a:rPr lang="en-US" altLang="zh-CN" sz="3800" i="1" smtClean="0">
                            <a:latin typeface="Cambria Math"/>
                            <a:cs typeface="Times New Roman" panose="02020603050405020304" pitchFamily="18" charset="0"/>
                          </a:rPr>
                          <m:t>𝑞</m:t>
                        </m:r>
                      </m:e>
                      <m:sub>
                        <m:r>
                          <a:rPr lang="en-US" altLang="zh-CN" sz="3800" i="1" smtClean="0">
                            <a:latin typeface="Cambria Math"/>
                            <a:cs typeface="Times New Roman" panose="02020603050405020304" pitchFamily="18" charset="0"/>
                          </a:rPr>
                          <m:t>𝑖</m:t>
                        </m:r>
                      </m:sub>
                    </m:sSub>
                  </m:oMath>
                </a14:m>
                <a:r>
                  <a:rPr lang="en-US" altLang="zh-CN" sz="3800" dirty="0" smtClean="0">
                    <a:latin typeface="Times New Roman" panose="02020603050405020304" pitchFamily="18" charset="0"/>
                    <a:cs typeface="Times New Roman" panose="02020603050405020304" pitchFamily="18" charset="0"/>
                  </a:rPr>
                  <a:t> : output </a:t>
                </a:r>
                <a:r>
                  <a:rPr lang="en-US" altLang="zh-CN" sz="3800" dirty="0">
                    <a:latin typeface="Times New Roman" panose="02020603050405020304" pitchFamily="18" charset="0"/>
                    <a:cs typeface="Times New Roman" panose="02020603050405020304" pitchFamily="18" charset="0"/>
                  </a:rPr>
                  <a:t>quantity of </a:t>
                </a:r>
                <a:r>
                  <a:rPr lang="en-US" altLang="zh-CN" sz="3800" dirty="0" smtClean="0">
                    <a:latin typeface="Times New Roman" panose="02020603050405020304" pitchFamily="18" charset="0"/>
                    <a:cs typeface="Times New Roman" panose="02020603050405020304" pitchFamily="18" charset="0"/>
                  </a:rPr>
                  <a:t>firm </a:t>
                </a:r>
                <a14:m>
                  <m:oMath xmlns:m="http://schemas.openxmlformats.org/officeDocument/2006/math">
                    <m:r>
                      <a:rPr lang="en-US" altLang="zh-CN" sz="3800" b="0" i="1" smtClean="0">
                        <a:latin typeface="Cambria Math"/>
                        <a:cs typeface="Times New Roman" panose="02020603050405020304" pitchFamily="18" charset="0"/>
                      </a:rPr>
                      <m:t>𝑖</m:t>
                    </m:r>
                  </m:oMath>
                </a14:m>
                <a:r>
                  <a:rPr lang="en-US" altLang="zh-CN" sz="38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3800" i="1" smtClean="0">
                            <a:latin typeface="Cambria Math"/>
                            <a:cs typeface="Times New Roman" panose="02020603050405020304" pitchFamily="18" charset="0"/>
                          </a:rPr>
                        </m:ctrlPr>
                      </m:sSubPr>
                      <m:e>
                        <m:r>
                          <a:rPr lang="en-US" altLang="zh-CN" sz="3800" i="1" smtClean="0">
                            <a:latin typeface="Cambria Math"/>
                            <a:cs typeface="Times New Roman" panose="02020603050405020304" pitchFamily="18" charset="0"/>
                          </a:rPr>
                          <m:t>𝑦</m:t>
                        </m:r>
                      </m:e>
                      <m:sub>
                        <m:r>
                          <a:rPr lang="en-US" altLang="zh-CN" sz="3800" i="1" smtClean="0">
                            <a:latin typeface="Cambria Math"/>
                            <a:cs typeface="Times New Roman" panose="02020603050405020304" pitchFamily="18" charset="0"/>
                          </a:rPr>
                          <m:t>𝑖</m:t>
                        </m:r>
                      </m:sub>
                    </m:sSub>
                  </m:oMath>
                </a14:m>
                <a:r>
                  <a:rPr lang="en-US" altLang="zh-CN" sz="3800" dirty="0" smtClean="0">
                    <a:latin typeface="Times New Roman" panose="02020603050405020304" pitchFamily="18" charset="0"/>
                    <a:cs typeface="Times New Roman" panose="02020603050405020304" pitchFamily="18" charset="0"/>
                  </a:rPr>
                  <a:t>: consumers </a:t>
                </a:r>
                <a:r>
                  <a:rPr lang="en-US" altLang="zh-CN" sz="3800" dirty="0">
                    <a:latin typeface="Times New Roman" panose="02020603050405020304" pitchFamily="18" charset="0"/>
                    <a:cs typeface="Times New Roman" panose="02020603050405020304" pitchFamily="18" charset="0"/>
                  </a:rPr>
                  <a:t>expectation about firm </a:t>
                </a:r>
                <a14:m>
                  <m:oMath xmlns:m="http://schemas.openxmlformats.org/officeDocument/2006/math">
                    <m:r>
                      <a:rPr lang="en-US" altLang="zh-CN" sz="3800" b="0" i="1" smtClean="0">
                        <a:latin typeface="Cambria Math"/>
                        <a:cs typeface="Times New Roman" panose="02020603050405020304" pitchFamily="18" charset="0"/>
                      </a:rPr>
                      <m:t>𝑖</m:t>
                    </m:r>
                  </m:oMath>
                </a14:m>
                <a:r>
                  <a:rPr lang="en-US" altLang="zh-CN" sz="3800" dirty="0" smtClean="0">
                    <a:latin typeface="Times New Roman" panose="02020603050405020304" pitchFamily="18" charset="0"/>
                    <a:cs typeface="Times New Roman" panose="02020603050405020304" pitchFamily="18" charset="0"/>
                  </a:rPr>
                  <a:t> </a:t>
                </a:r>
                <a:r>
                  <a:rPr lang="en-US" altLang="zh-CN" sz="3800" dirty="0">
                    <a:latin typeface="Times New Roman" panose="02020603050405020304" pitchFamily="18" charset="0"/>
                    <a:cs typeface="Times New Roman" panose="02020603050405020304" pitchFamily="18" charset="0"/>
                  </a:rPr>
                  <a:t>'s total sales; </a:t>
                </a:r>
                <a:endParaRPr lang="en-US" altLang="zh-CN" sz="3800" dirty="0" smtClean="0">
                  <a:latin typeface="Times New Roman" panose="02020603050405020304" pitchFamily="18" charset="0"/>
                  <a:cs typeface="Times New Roman" panose="02020603050405020304" pitchFamily="18" charset="0"/>
                </a:endParaRPr>
              </a:p>
              <a:p>
                <a:r>
                  <a:rPr lang="en-US" altLang="zh-CN" sz="3800" dirty="0">
                    <a:latin typeface="Times New Roman" panose="02020603050405020304" pitchFamily="18" charset="0"/>
                    <a:cs typeface="Times New Roman" panose="02020603050405020304" pitchFamily="18" charset="0"/>
                  </a:rPr>
                  <a:t>m</a:t>
                </a:r>
                <a:r>
                  <a:rPr lang="en-US" altLang="zh-CN" sz="3800" dirty="0" smtClean="0">
                    <a:latin typeface="Times New Roman" panose="02020603050405020304" pitchFamily="18" charset="0"/>
                    <a:cs typeface="Times New Roman" panose="02020603050405020304" pitchFamily="18" charset="0"/>
                  </a:rPr>
                  <a:t>: the </a:t>
                </a:r>
                <a:r>
                  <a:rPr lang="en-US" altLang="zh-CN" sz="3800" dirty="0">
                    <a:latin typeface="Times New Roman" panose="02020603050405020304" pitchFamily="18" charset="0"/>
                    <a:cs typeface="Times New Roman" panose="02020603050405020304" pitchFamily="18" charset="0"/>
                  </a:rPr>
                  <a:t>consumption of all other goods measured in terms of </a:t>
                </a:r>
                <a:r>
                  <a:rPr lang="en-US" altLang="zh-CN" sz="3800" dirty="0" smtClean="0">
                    <a:latin typeface="Times New Roman" panose="02020603050405020304" pitchFamily="18" charset="0"/>
                    <a:cs typeface="Times New Roman" panose="02020603050405020304" pitchFamily="18" charset="0"/>
                  </a:rPr>
                  <a:t>money;</a:t>
                </a:r>
                <a:endParaRPr lang="en-US" altLang="zh-CN" sz="3800" dirty="0">
                  <a:latin typeface="Times New Roman" panose="02020603050405020304" pitchFamily="18" charset="0"/>
                  <a:cs typeface="Times New Roman" panose="02020603050405020304" pitchFamily="18" charset="0"/>
                </a:endParaRPr>
              </a:p>
              <a:p>
                <a:r>
                  <a:rPr lang="en-US" altLang="zh-CN" sz="3800" dirty="0" smtClean="0">
                    <a:latin typeface="Times New Roman" panose="02020603050405020304" pitchFamily="18" charset="0"/>
                    <a:cs typeface="Times New Roman" panose="02020603050405020304" pitchFamily="18" charset="0"/>
                  </a:rPr>
                  <a:t>a: market scale, </a:t>
                </a:r>
                <a14:m>
                  <m:oMath xmlns:m="http://schemas.openxmlformats.org/officeDocument/2006/math">
                    <m:r>
                      <a:rPr lang="en-US" altLang="zh-CN" sz="3800" i="1" smtClean="0">
                        <a:latin typeface="Cambria Math"/>
                        <a:cs typeface="Times New Roman" panose="02020603050405020304" pitchFamily="18" charset="0"/>
                      </a:rPr>
                      <m:t>𝑎</m:t>
                    </m:r>
                    <m:r>
                      <a:rPr lang="en-US" altLang="zh-CN" sz="3800" i="1" smtClean="0">
                        <a:latin typeface="Cambria Math"/>
                        <a:cs typeface="Times New Roman" panose="02020603050405020304" pitchFamily="18" charset="0"/>
                      </a:rPr>
                      <m:t>&gt;0</m:t>
                    </m:r>
                  </m:oMath>
                </a14:m>
                <a:r>
                  <a:rPr lang="en-US" altLang="zh-CN" sz="3800" dirty="0">
                    <a:latin typeface="Times New Roman" panose="02020603050405020304" pitchFamily="18" charset="0"/>
                    <a:cs typeface="Times New Roman" panose="02020603050405020304" pitchFamily="18" charset="0"/>
                  </a:rPr>
                  <a:t>; </a:t>
                </a:r>
                <a:r>
                  <a:rPr lang="en-US" altLang="zh-CN" sz="3800" dirty="0" smtClean="0">
                    <a:latin typeface="Times New Roman" panose="02020603050405020304" pitchFamily="18" charset="0"/>
                    <a:cs typeface="Times New Roman" panose="02020603050405020304" pitchFamily="18" charset="0"/>
                  </a:rPr>
                  <a:t>  n: strength </a:t>
                </a:r>
                <a:r>
                  <a:rPr lang="en-US" altLang="zh-CN" sz="3800" dirty="0">
                    <a:latin typeface="Times New Roman" panose="02020603050405020304" pitchFamily="18" charset="0"/>
                    <a:cs typeface="Times New Roman" panose="02020603050405020304" pitchFamily="18" charset="0"/>
                  </a:rPr>
                  <a:t>of network </a:t>
                </a:r>
                <a:r>
                  <a:rPr lang="en-US" altLang="zh-CN" sz="3800" dirty="0" smtClean="0">
                    <a:latin typeface="Times New Roman" panose="02020603050405020304" pitchFamily="18" charset="0"/>
                    <a:cs typeface="Times New Roman" panose="02020603050405020304" pitchFamily="18" charset="0"/>
                  </a:rPr>
                  <a:t>effects, </a:t>
                </a:r>
                <a14:m>
                  <m:oMath xmlns:m="http://schemas.openxmlformats.org/officeDocument/2006/math">
                    <m:r>
                      <a:rPr lang="en-US" altLang="zh-CN" sz="3800" i="1" smtClean="0">
                        <a:latin typeface="Cambria Math"/>
                        <a:cs typeface="Times New Roman" panose="02020603050405020304" pitchFamily="18" charset="0"/>
                      </a:rPr>
                      <m:t>0</m:t>
                    </m:r>
                    <m:r>
                      <a:rPr lang="en-US" altLang="zh-CN" sz="3800" i="1" smtClean="0">
                        <a:latin typeface="Cambria Math"/>
                        <a:ea typeface="Cambria Math"/>
                        <a:cs typeface="Times New Roman" panose="02020603050405020304" pitchFamily="18" charset="0"/>
                      </a:rPr>
                      <m:t>≤</m:t>
                    </m:r>
                    <m:r>
                      <a:rPr lang="en-US" altLang="zh-CN" sz="3800" i="1" smtClean="0">
                        <a:latin typeface="Cambria Math"/>
                        <a:cs typeface="Times New Roman" panose="02020603050405020304" pitchFamily="18" charset="0"/>
                      </a:rPr>
                      <m:t>𝑛</m:t>
                    </m:r>
                    <m:r>
                      <a:rPr lang="en-US" altLang="zh-CN" sz="3800" i="1" smtClean="0">
                        <a:latin typeface="Cambria Math"/>
                        <a:cs typeface="Times New Roman" panose="02020603050405020304" pitchFamily="18" charset="0"/>
                      </a:rPr>
                      <m:t>&lt;1</m:t>
                    </m:r>
                  </m:oMath>
                </a14:m>
                <a:r>
                  <a:rPr lang="en-US" altLang="zh-CN" sz="3800" dirty="0" smtClean="0">
                    <a:latin typeface="Times New Roman" panose="02020603050405020304" pitchFamily="18" charset="0"/>
                    <a:cs typeface="Times New Roman" panose="02020603050405020304" pitchFamily="18" charset="0"/>
                  </a:rPr>
                  <a:t>;</a:t>
                </a:r>
              </a:p>
              <a:p>
                <a14:m>
                  <m:oMath xmlns:m="http://schemas.openxmlformats.org/officeDocument/2006/math">
                    <m:r>
                      <a:rPr lang="zh-CN" altLang="en-US" sz="3800" i="1" smtClean="0">
                        <a:latin typeface="Cambria Math"/>
                        <a:cs typeface="Times New Roman" panose="02020603050405020304" pitchFamily="18" charset="0"/>
                      </a:rPr>
                      <m:t>𝛾</m:t>
                    </m:r>
                  </m:oMath>
                </a14:m>
                <a:r>
                  <a:rPr lang="en-US" altLang="zh-CN" sz="3800" dirty="0" smtClean="0">
                    <a:latin typeface="Times New Roman" panose="02020603050405020304" pitchFamily="18" charset="0"/>
                    <a:cs typeface="Times New Roman" panose="02020603050405020304" pitchFamily="18" charset="0"/>
                  </a:rPr>
                  <a:t>: heterogeneity </a:t>
                </a:r>
                <a:r>
                  <a:rPr lang="en-US" altLang="zh-CN" sz="3800" dirty="0">
                    <a:latin typeface="Times New Roman" panose="02020603050405020304" pitchFamily="18" charset="0"/>
                    <a:cs typeface="Times New Roman" panose="02020603050405020304" pitchFamily="18" charset="0"/>
                  </a:rPr>
                  <a:t>of the differentiated </a:t>
                </a:r>
                <a:r>
                  <a:rPr lang="en-US" altLang="zh-CN" sz="3800" dirty="0" smtClean="0">
                    <a:latin typeface="Times New Roman" panose="02020603050405020304" pitchFamily="18" charset="0"/>
                    <a:cs typeface="Times New Roman" panose="02020603050405020304" pitchFamily="18" charset="0"/>
                  </a:rPr>
                  <a:t>goods, </a:t>
                </a:r>
                <a14:m>
                  <m:oMath xmlns:m="http://schemas.openxmlformats.org/officeDocument/2006/math">
                    <m:r>
                      <a:rPr lang="en-US" altLang="zh-CN" sz="3800" i="1" smtClean="0">
                        <a:latin typeface="Cambria Math"/>
                        <a:cs typeface="Times New Roman" panose="02020603050405020304" pitchFamily="18" charset="0"/>
                      </a:rPr>
                      <m:t>0</m:t>
                    </m:r>
                    <m:r>
                      <a:rPr lang="en-US" altLang="zh-CN" sz="3800" i="1" smtClean="0">
                        <a:latin typeface="Cambria Math"/>
                        <a:ea typeface="Cambria Math"/>
                        <a:cs typeface="Times New Roman" panose="02020603050405020304" pitchFamily="18" charset="0"/>
                      </a:rPr>
                      <m:t>≤</m:t>
                    </m:r>
                    <m:r>
                      <a:rPr lang="zh-CN" altLang="en-US" sz="3800" i="1" smtClean="0">
                        <a:latin typeface="Cambria Math"/>
                        <a:ea typeface="Cambria Math"/>
                        <a:cs typeface="Times New Roman" panose="02020603050405020304" pitchFamily="18" charset="0"/>
                      </a:rPr>
                      <m:t>𝛾</m:t>
                    </m:r>
                    <m:r>
                      <a:rPr lang="en-US" altLang="zh-CN" sz="3800" i="1" smtClean="0">
                        <a:latin typeface="Cambria Math"/>
                        <a:ea typeface="Cambria Math"/>
                        <a:cs typeface="Times New Roman" panose="02020603050405020304" pitchFamily="18" charset="0"/>
                      </a:rPr>
                      <m:t>&lt;1</m:t>
                    </m:r>
                  </m:oMath>
                </a14:m>
                <a:r>
                  <a:rPr lang="en-US" altLang="zh-CN" sz="3800" dirty="0" smtClean="0">
                    <a:latin typeface="Times New Roman" panose="02020603050405020304" pitchFamily="18" charset="0"/>
                    <a:cs typeface="Times New Roman" panose="02020603050405020304" pitchFamily="18" charset="0"/>
                  </a:rPr>
                  <a:t>.</a:t>
                </a:r>
              </a:p>
              <a:p>
                <a:endParaRPr lang="en-US" altLang="zh-CN" sz="3800" dirty="0" smtClean="0">
                  <a:latin typeface="Times New Roman" panose="02020603050405020304" pitchFamily="18" charset="0"/>
                  <a:cs typeface="Times New Roman" panose="02020603050405020304" pitchFamily="18" charset="0"/>
                </a:endParaRPr>
              </a:p>
            </p:txBody>
          </p:sp>
        </mc:Choice>
        <mc:Fallback xmlns="">
          <p:sp>
            <p:nvSpPr>
              <p:cNvPr id="7" name="内容占位符 2"/>
              <p:cNvSpPr txBox="1">
                <a:spLocks noRot="1" noChangeAspect="1" noMove="1" noResize="1" noEditPoints="1" noAdjustHandles="1" noChangeArrowheads="1" noChangeShapeType="1" noTextEdit="1"/>
              </p:cNvSpPr>
              <p:nvPr/>
            </p:nvSpPr>
            <p:spPr>
              <a:xfrm>
                <a:off x="-108520" y="1325045"/>
                <a:ext cx="12300520" cy="4504978"/>
              </a:xfrm>
              <a:prstGeom prst="rect">
                <a:avLst/>
              </a:prstGeom>
              <a:blipFill rotWithShape="1">
                <a:blip r:embed="rId2"/>
                <a:stretch>
                  <a:fillRect l="-644" t="-3248" b="-1624"/>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4"/>
          <p:cNvSpPr>
            <a:spLocks noChangeArrowheads="1"/>
          </p:cNvSpPr>
          <p:nvPr/>
        </p:nvSpPr>
        <p:spPr bwMode="auto">
          <a:xfrm>
            <a:off x="0" y="0"/>
            <a:ext cx="12192000" cy="663575"/>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9219" name="矩形 5"/>
          <p:cNvSpPr>
            <a:spLocks noChangeArrowheads="1"/>
          </p:cNvSpPr>
          <p:nvPr/>
        </p:nvSpPr>
        <p:spPr bwMode="auto">
          <a:xfrm>
            <a:off x="0" y="5773738"/>
            <a:ext cx="12192000" cy="1084262"/>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9220" name="文本框 1"/>
          <p:cNvSpPr txBox="1">
            <a:spLocks noChangeArrowheads="1"/>
          </p:cNvSpPr>
          <p:nvPr/>
        </p:nvSpPr>
        <p:spPr bwMode="auto">
          <a:xfrm>
            <a:off x="2068513" y="844550"/>
            <a:ext cx="80549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a:lnSpc>
                <a:spcPct val="100000"/>
              </a:lnSpc>
              <a:spcBef>
                <a:spcPct val="0"/>
              </a:spcBef>
              <a:buFont typeface="Arial" pitchFamily="34" charset="0"/>
              <a:buNone/>
            </a:pPr>
            <a:r>
              <a:rPr lang="en-US" altLang="zh-TW" sz="4400" dirty="0"/>
              <a:t>Basic </a:t>
            </a:r>
            <a:r>
              <a:rPr lang="en-US" altLang="zh-TW" sz="4400" dirty="0" smtClean="0"/>
              <a:t>model (</a:t>
            </a:r>
            <a:r>
              <a:rPr lang="en-US" altLang="zh-CN" sz="4400" dirty="0" smtClean="0"/>
              <a:t>II</a:t>
            </a:r>
            <a:r>
              <a:rPr lang="en-US" altLang="zh-CN" sz="4400" dirty="0"/>
              <a:t>)</a:t>
            </a:r>
            <a:endParaRPr lang="zh-CN" altLang="en-US" sz="1800" dirty="0">
              <a:latin typeface="华文琥珀" pitchFamily="2" charset="-122"/>
              <a:ea typeface="华文琥珀" pitchFamily="2" charset="-122"/>
            </a:endParaRPr>
          </a:p>
        </p:txBody>
      </p:sp>
      <mc:AlternateContent xmlns:mc="http://schemas.openxmlformats.org/markup-compatibility/2006" xmlns:a14="http://schemas.microsoft.com/office/drawing/2010/main">
        <mc:Choice Requires="a14">
          <p:sp>
            <p:nvSpPr>
              <p:cNvPr id="6" name="内容占位符 2"/>
              <p:cNvSpPr txBox="1">
                <a:spLocks/>
              </p:cNvSpPr>
              <p:nvPr/>
            </p:nvSpPr>
            <p:spPr>
              <a:xfrm>
                <a:off x="0" y="1445271"/>
                <a:ext cx="12047187" cy="5256584"/>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smtClean="0">
                    <a:latin typeface="Times New Roman" panose="02020603050405020304" pitchFamily="18" charset="0"/>
                    <a:cs typeface="Times New Roman" panose="02020603050405020304" pitchFamily="18" charset="0"/>
                  </a:rPr>
                  <a:t>The derived direct and inverse market demand functions are as follows:</a:t>
                </a:r>
              </a:p>
              <a:p>
                <a:pPr marL="0" indent="0" algn="ctr">
                  <a:buFont typeface="Arial" pitchFamily="34" charset="0"/>
                  <a:buNone/>
                </a:pPr>
                <a14:m>
                  <m:oMath xmlns:m="http://schemas.openxmlformats.org/officeDocument/2006/math">
                    <m:sSub>
                      <m:sSubPr>
                        <m:ctrlPr>
                          <a:rPr lang="zh-CN" altLang="en-US" sz="2400" i="1">
                            <a:latin typeface="Cambria Math"/>
                          </a:rPr>
                        </m:ctrlPr>
                      </m:sSubPr>
                      <m:e>
                        <m:r>
                          <a:rPr lang="zh-CN" altLang="en-US" sz="2400" i="1">
                            <a:latin typeface="Cambria Math"/>
                          </a:rPr>
                          <m:t>𝑝</m:t>
                        </m:r>
                      </m:e>
                      <m:sub>
                        <m:r>
                          <a:rPr lang="zh-CN" altLang="en-US" sz="2400" i="1">
                            <a:latin typeface="Cambria Math"/>
                          </a:rPr>
                          <m:t>𝑖</m:t>
                        </m:r>
                      </m:sub>
                    </m:sSub>
                    <m:r>
                      <a:rPr lang="zh-CN" altLang="en-US" sz="2400">
                        <a:latin typeface="Cambria Math"/>
                      </a:rPr>
                      <m:t>=</m:t>
                    </m:r>
                    <m:f>
                      <m:fPr>
                        <m:ctrlPr>
                          <a:rPr lang="zh-CN" altLang="en-US" sz="2400" i="1">
                            <a:latin typeface="Cambria Math"/>
                          </a:rPr>
                        </m:ctrlPr>
                      </m:fPr>
                      <m:num>
                        <m:r>
                          <a:rPr lang="zh-CN" altLang="en-US" sz="2400">
                            <a:latin typeface="Cambria Math"/>
                          </a:rPr>
                          <m:t>𝜕</m:t>
                        </m:r>
                        <m:r>
                          <a:rPr lang="zh-CN" altLang="en-US" sz="2400" i="1">
                            <a:latin typeface="Cambria Math"/>
                          </a:rPr>
                          <m:t>𝑈</m:t>
                        </m:r>
                      </m:num>
                      <m:den>
                        <m:r>
                          <a:rPr lang="zh-CN" altLang="en-US" sz="2400">
                            <a:latin typeface="Cambria Math"/>
                          </a:rPr>
                          <m:t>𝜕</m:t>
                        </m:r>
                        <m:sSub>
                          <m:sSubPr>
                            <m:ctrlPr>
                              <a:rPr lang="zh-CN" altLang="en-US" sz="2400" i="1">
                                <a:latin typeface="Cambria Math"/>
                              </a:rPr>
                            </m:ctrlPr>
                          </m:sSubPr>
                          <m:e>
                            <m:r>
                              <a:rPr lang="zh-CN" altLang="en-US" sz="2400" i="1">
                                <a:latin typeface="Cambria Math"/>
                              </a:rPr>
                              <m:t>𝑞</m:t>
                            </m:r>
                          </m:e>
                          <m:sub>
                            <m:r>
                              <a:rPr lang="zh-CN" altLang="en-US" sz="2400" i="1">
                                <a:latin typeface="Cambria Math"/>
                              </a:rPr>
                              <m:t>𝑖</m:t>
                            </m:r>
                          </m:sub>
                        </m:sSub>
                      </m:den>
                    </m:f>
                    <m:r>
                      <a:rPr lang="zh-CN" altLang="en-US" sz="2400">
                        <a:latin typeface="Cambria Math"/>
                      </a:rPr>
                      <m:t>=</m:t>
                    </m:r>
                    <m:f>
                      <m:fPr>
                        <m:ctrlPr>
                          <a:rPr lang="zh-CN" altLang="en-US" sz="2400" i="1">
                            <a:latin typeface="Cambria Math"/>
                          </a:rPr>
                        </m:ctrlPr>
                      </m:fPr>
                      <m:num>
                        <m:r>
                          <a:rPr lang="zh-CN" altLang="en-US" sz="2400" i="1">
                            <a:latin typeface="Cambria Math"/>
                          </a:rPr>
                          <m:t>𝑎</m:t>
                        </m:r>
                      </m:num>
                      <m:den>
                        <m:r>
                          <a:rPr lang="zh-CN" altLang="en-US" sz="2400">
                            <a:latin typeface="Cambria Math"/>
                          </a:rPr>
                          <m:t>1−</m:t>
                        </m:r>
                        <m:r>
                          <a:rPr lang="zh-CN" altLang="en-US" sz="2400" i="1">
                            <a:latin typeface="Cambria Math"/>
                          </a:rPr>
                          <m:t>𝛾</m:t>
                        </m:r>
                      </m:den>
                    </m:f>
                    <m:r>
                      <a:rPr lang="zh-CN" altLang="en-US" sz="2400">
                        <a:latin typeface="Cambria Math"/>
                      </a:rPr>
                      <m:t>−</m:t>
                    </m:r>
                    <m:f>
                      <m:fPr>
                        <m:ctrlPr>
                          <a:rPr lang="zh-CN" altLang="en-US" sz="2400" i="1">
                            <a:latin typeface="Cambria Math"/>
                          </a:rPr>
                        </m:ctrlPr>
                      </m:fPr>
                      <m:num>
                        <m:sSub>
                          <m:sSubPr>
                            <m:ctrlPr>
                              <a:rPr lang="zh-CN" altLang="en-US" sz="2400" i="1">
                                <a:latin typeface="Cambria Math"/>
                              </a:rPr>
                            </m:ctrlPr>
                          </m:sSubPr>
                          <m:e>
                            <m:r>
                              <a:rPr lang="zh-CN" altLang="en-US" sz="2400" i="1">
                                <a:latin typeface="Cambria Math"/>
                              </a:rPr>
                              <m:t>𝑞</m:t>
                            </m:r>
                          </m:e>
                          <m:sub>
                            <m:r>
                              <a:rPr lang="zh-CN" altLang="en-US" sz="2400" i="1">
                                <a:latin typeface="Cambria Math"/>
                              </a:rPr>
                              <m:t>𝑖</m:t>
                            </m:r>
                          </m:sub>
                        </m:sSub>
                        <m:r>
                          <a:rPr lang="zh-CN" altLang="en-US" sz="2400">
                            <a:latin typeface="Cambria Math"/>
                          </a:rPr>
                          <m:t>+</m:t>
                        </m:r>
                        <m:sSub>
                          <m:sSubPr>
                            <m:ctrlPr>
                              <a:rPr lang="zh-CN" altLang="en-US" sz="2400" i="1">
                                <a:latin typeface="Cambria Math"/>
                              </a:rPr>
                            </m:ctrlPr>
                          </m:sSubPr>
                          <m:e>
                            <m:r>
                              <a:rPr lang="zh-CN" altLang="en-US" sz="2400" i="1">
                                <a:latin typeface="Cambria Math"/>
                              </a:rPr>
                              <m:t>𝑞</m:t>
                            </m:r>
                          </m:e>
                          <m:sub>
                            <m:r>
                              <a:rPr lang="zh-CN" altLang="en-US" sz="2400" i="1">
                                <a:latin typeface="Cambria Math"/>
                              </a:rPr>
                              <m:t>𝑗</m:t>
                            </m:r>
                          </m:sub>
                        </m:sSub>
                        <m:r>
                          <a:rPr lang="zh-CN" altLang="en-US" sz="2400" i="1">
                            <a:latin typeface="Cambria Math"/>
                          </a:rPr>
                          <m:t>𝛾</m:t>
                        </m:r>
                      </m:num>
                      <m:den>
                        <m:d>
                          <m:dPr>
                            <m:ctrlPr>
                              <a:rPr lang="zh-CN" altLang="en-US" sz="2400" i="1">
                                <a:latin typeface="Cambria Math"/>
                              </a:rPr>
                            </m:ctrlPr>
                          </m:dPr>
                          <m:e>
                            <m:r>
                              <a:rPr lang="zh-CN" altLang="en-US" sz="2400">
                                <a:latin typeface="Cambria Math"/>
                              </a:rPr>
                              <m:t>1−</m:t>
                            </m:r>
                            <m:sSup>
                              <m:sSupPr>
                                <m:ctrlPr>
                                  <a:rPr lang="zh-CN" altLang="en-US" sz="2400" i="1">
                                    <a:latin typeface="Cambria Math"/>
                                  </a:rPr>
                                </m:ctrlPr>
                              </m:sSupPr>
                              <m:e>
                                <m:r>
                                  <a:rPr lang="zh-CN" altLang="en-US" sz="2400" i="1">
                                    <a:latin typeface="Cambria Math"/>
                                  </a:rPr>
                                  <m:t>𝛾</m:t>
                                </m:r>
                              </m:e>
                              <m:sup>
                                <m:r>
                                  <a:rPr lang="zh-CN" altLang="en-US" sz="2400">
                                    <a:latin typeface="Cambria Math"/>
                                  </a:rPr>
                                  <m:t>2</m:t>
                                </m:r>
                              </m:sup>
                            </m:sSup>
                          </m:e>
                        </m:d>
                      </m:den>
                    </m:f>
                    <m:r>
                      <a:rPr lang="zh-CN" altLang="en-US" sz="2400">
                        <a:latin typeface="Cambria Math"/>
                      </a:rPr>
                      <m:t>+</m:t>
                    </m:r>
                    <m:f>
                      <m:fPr>
                        <m:ctrlPr>
                          <a:rPr lang="zh-CN" altLang="en-US" sz="2400" i="1">
                            <a:latin typeface="Cambria Math"/>
                          </a:rPr>
                        </m:ctrlPr>
                      </m:fPr>
                      <m:num>
                        <m:d>
                          <m:dPr>
                            <m:begChr m:val=""/>
                            <m:ctrlPr>
                              <a:rPr lang="zh-CN" altLang="en-US" sz="2400" i="1">
                                <a:latin typeface="Cambria Math"/>
                              </a:rPr>
                            </m:ctrlPr>
                          </m:dPr>
                          <m:e>
                            <m:r>
                              <a:rPr lang="zh-CN" altLang="en-US" sz="2400" i="1">
                                <a:latin typeface="Cambria Math"/>
                              </a:rPr>
                              <m:t>𝑛</m:t>
                            </m:r>
                            <m:r>
                              <a:rPr lang="zh-CN" altLang="en-US" sz="2400">
                                <a:latin typeface="Cambria Math"/>
                              </a:rPr>
                              <m:t>(</m:t>
                            </m:r>
                            <m:sSub>
                              <m:sSubPr>
                                <m:ctrlPr>
                                  <a:rPr lang="zh-CN" altLang="en-US" sz="2400" i="1">
                                    <a:latin typeface="Cambria Math"/>
                                  </a:rPr>
                                </m:ctrlPr>
                              </m:sSubPr>
                              <m:e>
                                <m:r>
                                  <a:rPr lang="zh-CN" altLang="en-US" sz="2400" i="1">
                                    <a:latin typeface="Cambria Math"/>
                                  </a:rPr>
                                  <m:t>𝑦</m:t>
                                </m:r>
                              </m:e>
                              <m:sub>
                                <m:r>
                                  <a:rPr lang="zh-CN" altLang="en-US" sz="2400" i="1">
                                    <a:latin typeface="Cambria Math"/>
                                  </a:rPr>
                                  <m:t>𝑖</m:t>
                                </m:r>
                              </m:sub>
                            </m:sSub>
                            <m:r>
                              <a:rPr lang="zh-CN" altLang="en-US" sz="2400">
                                <a:latin typeface="Cambria Math"/>
                              </a:rPr>
                              <m:t>+</m:t>
                            </m:r>
                            <m:sSub>
                              <m:sSubPr>
                                <m:ctrlPr>
                                  <a:rPr lang="zh-CN" altLang="en-US" sz="2400" i="1">
                                    <a:latin typeface="Cambria Math"/>
                                  </a:rPr>
                                </m:ctrlPr>
                              </m:sSubPr>
                              <m:e>
                                <m:r>
                                  <a:rPr lang="zh-CN" altLang="en-US" sz="2400" i="1">
                                    <a:latin typeface="Cambria Math"/>
                                  </a:rPr>
                                  <m:t>𝑦</m:t>
                                </m:r>
                              </m:e>
                              <m:sub>
                                <m:r>
                                  <a:rPr lang="zh-CN" altLang="en-US" sz="2400" i="1">
                                    <a:latin typeface="Cambria Math"/>
                                  </a:rPr>
                                  <m:t>𝑗</m:t>
                                </m:r>
                              </m:sub>
                            </m:sSub>
                            <m:r>
                              <a:rPr lang="zh-CN" altLang="en-US" sz="2400" i="1">
                                <a:latin typeface="Cambria Math"/>
                              </a:rPr>
                              <m:t>𝛾</m:t>
                            </m:r>
                          </m:e>
                        </m:d>
                      </m:num>
                      <m:den>
                        <m:r>
                          <a:rPr lang="zh-CN" altLang="en-US" sz="2400">
                            <a:latin typeface="Cambria Math"/>
                          </a:rPr>
                          <m:t>1−</m:t>
                        </m:r>
                        <m:sSup>
                          <m:sSupPr>
                            <m:ctrlPr>
                              <a:rPr lang="zh-CN" altLang="en-US" sz="2400" i="1">
                                <a:latin typeface="Cambria Math"/>
                              </a:rPr>
                            </m:ctrlPr>
                          </m:sSupPr>
                          <m:e>
                            <m:r>
                              <a:rPr lang="zh-CN" altLang="en-US" sz="2400" i="1">
                                <a:latin typeface="Cambria Math"/>
                              </a:rPr>
                              <m:t>𝛾</m:t>
                            </m:r>
                          </m:e>
                          <m:sup>
                            <m:r>
                              <a:rPr lang="zh-CN" altLang="en-US" sz="2400">
                                <a:latin typeface="Cambria Math"/>
                              </a:rPr>
                              <m:t>2</m:t>
                            </m:r>
                          </m:sup>
                        </m:sSup>
                      </m:den>
                    </m:f>
                  </m:oMath>
                </a14:m>
                <a:r>
                  <a:rPr lang="en-US" altLang="zh-CN" sz="2400" dirty="0" smtClean="0">
                    <a:latin typeface="Times New Roman" panose="02020603050405020304" pitchFamily="18" charset="0"/>
                    <a:cs typeface="Times New Roman" panose="02020603050405020304" pitchFamily="18" charset="0"/>
                  </a:rPr>
                  <a:t>;</a:t>
                </a:r>
              </a:p>
              <a:p>
                <a:pPr marL="0" indent="0" algn="ctr">
                  <a:buFont typeface="Arial" pitchFamily="34" charset="0"/>
                  <a:buNone/>
                </a:pPr>
                <a14:m>
                  <m:oMathPara xmlns:m="http://schemas.openxmlformats.org/officeDocument/2006/math">
                    <m:oMathParaPr>
                      <m:jc m:val="centerGroup"/>
                    </m:oMathParaPr>
                    <m:oMath xmlns:m="http://schemas.openxmlformats.org/officeDocument/2006/math">
                      <m:sSub>
                        <m:sSubPr>
                          <m:ctrlPr>
                            <a:rPr lang="zh-CN" altLang="en-US" sz="2400" i="1">
                              <a:latin typeface="Cambria Math"/>
                            </a:rPr>
                          </m:ctrlPr>
                        </m:sSubPr>
                        <m:e>
                          <m:r>
                            <a:rPr lang="zh-CN" altLang="en-US" sz="2400" i="1">
                              <a:latin typeface="Cambria Math"/>
                            </a:rPr>
                            <m:t>𝑞</m:t>
                          </m:r>
                        </m:e>
                        <m:sub>
                          <m:r>
                            <a:rPr lang="zh-CN" altLang="en-US" sz="2400" i="1">
                              <a:latin typeface="Cambria Math"/>
                            </a:rPr>
                            <m:t>𝑖</m:t>
                          </m:r>
                        </m:sub>
                      </m:sSub>
                      <m:r>
                        <a:rPr lang="zh-CN" altLang="en-US" sz="2400">
                          <a:latin typeface="Cambria Math"/>
                        </a:rPr>
                        <m:t>=</m:t>
                      </m:r>
                      <m:r>
                        <a:rPr lang="zh-CN" altLang="en-US" sz="2400" i="1">
                          <a:latin typeface="Cambria Math"/>
                        </a:rPr>
                        <m:t>𝑎</m:t>
                      </m:r>
                      <m:r>
                        <a:rPr lang="zh-CN" altLang="en-US" sz="2400">
                          <a:latin typeface="Cambria Math"/>
                        </a:rPr>
                        <m:t>−</m:t>
                      </m:r>
                      <m:sSub>
                        <m:sSubPr>
                          <m:ctrlPr>
                            <a:rPr lang="zh-CN" altLang="en-US" sz="2400" i="1">
                              <a:latin typeface="Cambria Math"/>
                            </a:rPr>
                          </m:ctrlPr>
                        </m:sSubPr>
                        <m:e>
                          <m:r>
                            <a:rPr lang="zh-CN" altLang="en-US" sz="2400" i="1">
                              <a:latin typeface="Cambria Math"/>
                            </a:rPr>
                            <m:t>𝑝</m:t>
                          </m:r>
                        </m:e>
                        <m:sub>
                          <m:r>
                            <a:rPr lang="zh-CN" altLang="en-US" sz="2400" i="1">
                              <a:latin typeface="Cambria Math"/>
                            </a:rPr>
                            <m:t>𝑖</m:t>
                          </m:r>
                        </m:sub>
                      </m:sSub>
                      <m:r>
                        <a:rPr lang="zh-CN" altLang="en-US" sz="2400">
                          <a:latin typeface="Cambria Math"/>
                        </a:rPr>
                        <m:t>+</m:t>
                      </m:r>
                      <m:r>
                        <a:rPr lang="zh-CN" altLang="en-US" sz="2400" i="1">
                          <a:latin typeface="Cambria Math"/>
                        </a:rPr>
                        <m:t>𝛾</m:t>
                      </m:r>
                      <m:sSub>
                        <m:sSubPr>
                          <m:ctrlPr>
                            <a:rPr lang="zh-CN" altLang="en-US" sz="2400" i="1">
                              <a:latin typeface="Cambria Math"/>
                            </a:rPr>
                          </m:ctrlPr>
                        </m:sSubPr>
                        <m:e>
                          <m:r>
                            <a:rPr lang="zh-CN" altLang="en-US" sz="2400" i="1">
                              <a:latin typeface="Cambria Math"/>
                            </a:rPr>
                            <m:t>𝑝</m:t>
                          </m:r>
                        </m:e>
                        <m:sub>
                          <m:r>
                            <a:rPr lang="zh-CN" altLang="en-US" sz="2400" i="1">
                              <a:latin typeface="Cambria Math"/>
                            </a:rPr>
                            <m:t>𝑗</m:t>
                          </m:r>
                        </m:sub>
                      </m:sSub>
                      <m:r>
                        <a:rPr lang="zh-CN" altLang="en-US" sz="2400">
                          <a:latin typeface="Cambria Math"/>
                        </a:rPr>
                        <m:t>+</m:t>
                      </m:r>
                      <m:r>
                        <a:rPr lang="zh-CN" altLang="en-US" sz="2400" i="1">
                          <a:latin typeface="Cambria Math"/>
                        </a:rPr>
                        <m:t>𝑛</m:t>
                      </m:r>
                      <m:sSub>
                        <m:sSubPr>
                          <m:ctrlPr>
                            <a:rPr lang="zh-CN" altLang="en-US" sz="2400" i="1">
                              <a:latin typeface="Cambria Math"/>
                            </a:rPr>
                          </m:ctrlPr>
                        </m:sSubPr>
                        <m:e>
                          <m:r>
                            <a:rPr lang="zh-CN" altLang="en-US" sz="2400" i="1">
                              <a:latin typeface="Cambria Math"/>
                            </a:rPr>
                            <m:t>𝑦</m:t>
                          </m:r>
                        </m:e>
                        <m:sub>
                          <m:r>
                            <a:rPr lang="zh-CN" altLang="en-US" sz="2400" i="1">
                              <a:latin typeface="Cambria Math"/>
                            </a:rPr>
                            <m:t>𝑖</m:t>
                          </m:r>
                        </m:sub>
                      </m:sSub>
                    </m:oMath>
                  </m:oMathPara>
                </a14:m>
                <a:endParaRPr lang="en-US" altLang="zh-CN" sz="2400" dirty="0" smtClean="0">
                  <a:latin typeface="Times New Roman" panose="02020603050405020304" pitchFamily="18" charset="0"/>
                  <a:cs typeface="Times New Roman" panose="02020603050405020304" pitchFamily="18" charset="0"/>
                </a:endParaRPr>
              </a:p>
              <a:p>
                <a:r>
                  <a:rPr lang="en-US" altLang="zh-CN" sz="2400" dirty="0" smtClean="0">
                    <a:latin typeface="Times New Roman" panose="02020603050405020304" pitchFamily="18" charset="0"/>
                    <a:cs typeface="Times New Roman" panose="02020603050405020304" pitchFamily="18" charset="0"/>
                  </a:rPr>
                  <a:t>The </a:t>
                </a:r>
                <a:r>
                  <a:rPr lang="en-US" altLang="zh-CN" sz="2400" dirty="0">
                    <a:latin typeface="Times New Roman" panose="02020603050405020304" pitchFamily="18" charset="0"/>
                    <a:cs typeface="Times New Roman" panose="02020603050405020304" pitchFamily="18" charset="0"/>
                  </a:rPr>
                  <a:t>consumer surplus is given by:</a:t>
                </a:r>
                <a:r>
                  <a:rPr lang="en-US" altLang="zh-CN" sz="2400" dirty="0" smtClean="0">
                    <a:latin typeface="Times New Roman" panose="02020603050405020304" pitchFamily="18" charset="0"/>
                    <a:cs typeface="Times New Roman" panose="02020603050405020304" pitchFamily="18" charset="0"/>
                  </a:rPr>
                  <a:t> </a:t>
                </a:r>
                <a:endParaRPr lang="en-US" altLang="zh-CN" sz="2400" i="1" dirty="0" smtClean="0"/>
              </a:p>
              <a:p>
                <a:pPr marL="0" indent="0">
                  <a:buFont typeface="Arial" pitchFamily="34" charset="0"/>
                  <a:buNone/>
                </a:pPr>
                <a14:m>
                  <m:oMathPara xmlns:m="http://schemas.openxmlformats.org/officeDocument/2006/math">
                    <m:oMathParaPr>
                      <m:jc m:val="center"/>
                    </m:oMathParaPr>
                    <m:oMath xmlns:m="http://schemas.openxmlformats.org/officeDocument/2006/math">
                      <m:r>
                        <a:rPr lang="zh-CN" altLang="en-US" sz="2400" i="1">
                          <a:latin typeface="Cambria Math"/>
                        </a:rPr>
                        <m:t>𝐶𝑆</m:t>
                      </m:r>
                      <m:r>
                        <a:rPr lang="zh-CN" altLang="en-US" sz="2400">
                          <a:latin typeface="Cambria Math"/>
                        </a:rPr>
                        <m:t>=</m:t>
                      </m:r>
                      <m:r>
                        <a:rPr lang="zh-CN" altLang="en-US" sz="2400" i="1">
                          <a:latin typeface="Cambria Math"/>
                        </a:rPr>
                        <m:t>𝑈</m:t>
                      </m:r>
                      <m:r>
                        <a:rPr lang="zh-CN" altLang="en-US" sz="2400">
                          <a:latin typeface="Cambria Math"/>
                        </a:rPr>
                        <m:t>(.)−</m:t>
                      </m:r>
                      <m:sSub>
                        <m:sSubPr>
                          <m:ctrlPr>
                            <a:rPr lang="zh-CN" altLang="en-US" sz="2400" i="1">
                              <a:latin typeface="Cambria Math"/>
                            </a:rPr>
                          </m:ctrlPr>
                        </m:sSubPr>
                        <m:e>
                          <m:r>
                            <a:rPr lang="zh-CN" altLang="en-US" sz="2400" i="1">
                              <a:latin typeface="Cambria Math"/>
                            </a:rPr>
                            <m:t>𝑝</m:t>
                          </m:r>
                        </m:e>
                        <m:sub>
                          <m:r>
                            <a:rPr lang="zh-CN" altLang="en-US" sz="2400">
                              <a:latin typeface="Cambria Math"/>
                            </a:rPr>
                            <m:t>1</m:t>
                          </m:r>
                        </m:sub>
                      </m:sSub>
                      <m:sSub>
                        <m:sSubPr>
                          <m:ctrlPr>
                            <a:rPr lang="zh-CN" altLang="en-US" sz="2400" i="1">
                              <a:latin typeface="Cambria Math"/>
                            </a:rPr>
                          </m:ctrlPr>
                        </m:sSubPr>
                        <m:e>
                          <m:r>
                            <a:rPr lang="zh-CN" altLang="en-US" sz="2400" i="1">
                              <a:latin typeface="Cambria Math"/>
                            </a:rPr>
                            <m:t>𝑞</m:t>
                          </m:r>
                        </m:e>
                        <m:sub>
                          <m:r>
                            <a:rPr lang="zh-CN" altLang="en-US" sz="2400">
                              <a:latin typeface="Cambria Math"/>
                            </a:rPr>
                            <m:t>1</m:t>
                          </m:r>
                        </m:sub>
                      </m:sSub>
                      <m:r>
                        <a:rPr lang="zh-CN" altLang="en-US" sz="2400">
                          <a:latin typeface="Cambria Math"/>
                        </a:rPr>
                        <m:t>−</m:t>
                      </m:r>
                      <m:sSub>
                        <m:sSubPr>
                          <m:ctrlPr>
                            <a:rPr lang="zh-CN" altLang="en-US" sz="2400" i="1">
                              <a:latin typeface="Cambria Math"/>
                            </a:rPr>
                          </m:ctrlPr>
                        </m:sSubPr>
                        <m:e>
                          <m:r>
                            <a:rPr lang="zh-CN" altLang="en-US" sz="2400" i="1">
                              <a:latin typeface="Cambria Math"/>
                            </a:rPr>
                            <m:t>𝑝</m:t>
                          </m:r>
                        </m:e>
                        <m:sub>
                          <m:r>
                            <a:rPr lang="zh-CN" altLang="en-US" sz="2400">
                              <a:latin typeface="Cambria Math"/>
                            </a:rPr>
                            <m:t>2</m:t>
                          </m:r>
                        </m:sub>
                      </m:sSub>
                      <m:sSub>
                        <m:sSubPr>
                          <m:ctrlPr>
                            <a:rPr lang="zh-CN" altLang="en-US" sz="2400" i="1">
                              <a:latin typeface="Cambria Math"/>
                            </a:rPr>
                          </m:ctrlPr>
                        </m:sSubPr>
                        <m:e>
                          <m:r>
                            <a:rPr lang="zh-CN" altLang="en-US" sz="2400" i="1">
                              <a:latin typeface="Cambria Math"/>
                            </a:rPr>
                            <m:t>𝑞</m:t>
                          </m:r>
                        </m:e>
                        <m:sub>
                          <m:r>
                            <a:rPr lang="zh-CN" altLang="en-US" sz="2400">
                              <a:latin typeface="Cambria Math"/>
                            </a:rPr>
                            <m:t>2</m:t>
                          </m:r>
                        </m:sub>
                      </m:sSub>
                      <m:r>
                        <a:rPr lang="zh-CN" altLang="en-US" sz="2400">
                          <a:latin typeface="Cambria Math"/>
                        </a:rPr>
                        <m:t>−</m:t>
                      </m:r>
                      <m:r>
                        <a:rPr lang="zh-CN" altLang="en-US" sz="2400" i="1">
                          <a:latin typeface="Cambria Math"/>
                        </a:rPr>
                        <m:t>𝑚</m:t>
                      </m:r>
                      <m:r>
                        <a:rPr lang="zh-CN" altLang="en-US" sz="2400">
                          <a:latin typeface="Cambria Math"/>
                        </a:rPr>
                        <m:t>=</m:t>
                      </m:r>
                      <m:f>
                        <m:fPr>
                          <m:ctrlPr>
                            <a:rPr lang="zh-CN" altLang="en-US" sz="2400" i="1">
                              <a:latin typeface="Cambria Math"/>
                            </a:rPr>
                          </m:ctrlPr>
                        </m:fPr>
                        <m:num>
                          <m:d>
                            <m:dPr>
                              <m:begChr m:val=""/>
                              <m:ctrlPr>
                                <a:rPr lang="zh-CN" altLang="en-US" sz="2400" i="1">
                                  <a:latin typeface="Cambria Math"/>
                                </a:rPr>
                              </m:ctrlPr>
                            </m:dPr>
                            <m:e>
                              <m:sSubSup>
                                <m:sSubSupPr>
                                  <m:ctrlPr>
                                    <a:rPr lang="zh-CN" altLang="en-US" sz="2400" i="1">
                                      <a:latin typeface="Cambria Math"/>
                                    </a:rPr>
                                  </m:ctrlPr>
                                </m:sSubSupPr>
                                <m:e>
                                  <m:r>
                                    <a:rPr lang="zh-CN" altLang="en-US" sz="2400" i="1">
                                      <a:latin typeface="Cambria Math"/>
                                    </a:rPr>
                                    <m:t>𝑞</m:t>
                                  </m:r>
                                </m:e>
                                <m:sub>
                                  <m:r>
                                    <a:rPr lang="zh-CN" altLang="en-US" sz="2400">
                                      <a:latin typeface="Cambria Math"/>
                                    </a:rPr>
                                    <m:t>1</m:t>
                                  </m:r>
                                </m:sub>
                                <m:sup>
                                  <m:r>
                                    <a:rPr lang="zh-CN" altLang="en-US" sz="2400">
                                      <a:latin typeface="Cambria Math"/>
                                    </a:rPr>
                                    <m:t>2</m:t>
                                  </m:r>
                                </m:sup>
                              </m:sSubSup>
                              <m:r>
                                <a:rPr lang="zh-CN" altLang="en-US" sz="2400">
                                  <a:latin typeface="Cambria Math"/>
                                </a:rPr>
                                <m:t>+</m:t>
                              </m:r>
                              <m:sSubSup>
                                <m:sSubSupPr>
                                  <m:ctrlPr>
                                    <a:rPr lang="zh-CN" altLang="en-US" sz="2400" i="1">
                                      <a:latin typeface="Cambria Math"/>
                                    </a:rPr>
                                  </m:ctrlPr>
                                </m:sSubSupPr>
                                <m:e>
                                  <m:r>
                                    <a:rPr lang="zh-CN" altLang="en-US" sz="2400" i="1">
                                      <a:latin typeface="Cambria Math"/>
                                    </a:rPr>
                                    <m:t>𝑞</m:t>
                                  </m:r>
                                </m:e>
                                <m:sub>
                                  <m:r>
                                    <a:rPr lang="zh-CN" altLang="en-US" sz="2400">
                                      <a:latin typeface="Cambria Math"/>
                                    </a:rPr>
                                    <m:t>2</m:t>
                                  </m:r>
                                </m:sub>
                                <m:sup>
                                  <m:r>
                                    <a:rPr lang="zh-CN" altLang="en-US" sz="2400">
                                      <a:latin typeface="Cambria Math"/>
                                    </a:rPr>
                                    <m:t>2</m:t>
                                  </m:r>
                                </m:sup>
                              </m:sSubSup>
                              <m:r>
                                <a:rPr lang="zh-CN" altLang="en-US" sz="2400">
                                  <a:latin typeface="Cambria Math"/>
                                </a:rPr>
                                <m:t>+2</m:t>
                              </m:r>
                              <m:r>
                                <a:rPr lang="zh-CN" altLang="en-US" sz="2400" i="1">
                                  <a:latin typeface="Cambria Math"/>
                                </a:rPr>
                                <m:t>𝛾</m:t>
                              </m:r>
                              <m:sSub>
                                <m:sSubPr>
                                  <m:ctrlPr>
                                    <a:rPr lang="zh-CN" altLang="en-US" sz="2400" i="1">
                                      <a:latin typeface="Cambria Math"/>
                                    </a:rPr>
                                  </m:ctrlPr>
                                </m:sSubPr>
                                <m:e>
                                  <m:r>
                                    <a:rPr lang="zh-CN" altLang="en-US" sz="2400" i="1">
                                      <a:latin typeface="Cambria Math"/>
                                    </a:rPr>
                                    <m:t>𝑞</m:t>
                                  </m:r>
                                </m:e>
                                <m:sub>
                                  <m:r>
                                    <a:rPr lang="zh-CN" altLang="en-US" sz="2400">
                                      <a:latin typeface="Cambria Math"/>
                                    </a:rPr>
                                    <m:t>1</m:t>
                                  </m:r>
                                </m:sub>
                              </m:sSub>
                              <m:sSub>
                                <m:sSubPr>
                                  <m:ctrlPr>
                                    <a:rPr lang="zh-CN" altLang="en-US" sz="2400" i="1">
                                      <a:latin typeface="Cambria Math"/>
                                    </a:rPr>
                                  </m:ctrlPr>
                                </m:sSubPr>
                                <m:e>
                                  <m:r>
                                    <a:rPr lang="zh-CN" altLang="en-US" sz="2400" i="1">
                                      <a:latin typeface="Cambria Math"/>
                                    </a:rPr>
                                    <m:t>𝑞</m:t>
                                  </m:r>
                                </m:e>
                                <m:sub>
                                  <m:r>
                                    <a:rPr lang="zh-CN" altLang="en-US" sz="2400">
                                      <a:latin typeface="Cambria Math"/>
                                    </a:rPr>
                                    <m:t>2</m:t>
                                  </m:r>
                                </m:sub>
                              </m:sSub>
                              <m:r>
                                <a:rPr lang="zh-CN" altLang="en-US" sz="2400">
                                  <a:latin typeface="Cambria Math"/>
                                </a:rPr>
                                <m:t>−</m:t>
                              </m:r>
                              <m:r>
                                <a:rPr lang="zh-CN" altLang="en-US" sz="2400" i="1">
                                  <a:latin typeface="Cambria Math"/>
                                </a:rPr>
                                <m:t>𝑛</m:t>
                              </m:r>
                              <m:r>
                                <a:rPr lang="zh-CN" altLang="en-US" sz="2400">
                                  <a:latin typeface="Cambria Math"/>
                                </a:rPr>
                                <m:t>(</m:t>
                              </m:r>
                              <m:sSubSup>
                                <m:sSubSupPr>
                                  <m:ctrlPr>
                                    <a:rPr lang="zh-CN" altLang="en-US" sz="2400" i="1">
                                      <a:latin typeface="Cambria Math"/>
                                    </a:rPr>
                                  </m:ctrlPr>
                                </m:sSubSupPr>
                                <m:e>
                                  <m:r>
                                    <a:rPr lang="zh-CN" altLang="en-US" sz="2400" i="1">
                                      <a:latin typeface="Cambria Math"/>
                                    </a:rPr>
                                    <m:t>𝑦</m:t>
                                  </m:r>
                                </m:e>
                                <m:sub>
                                  <m:r>
                                    <a:rPr lang="zh-CN" altLang="en-US" sz="2400">
                                      <a:latin typeface="Cambria Math"/>
                                    </a:rPr>
                                    <m:t>1</m:t>
                                  </m:r>
                                </m:sub>
                                <m:sup>
                                  <m:r>
                                    <a:rPr lang="zh-CN" altLang="en-US" sz="2400">
                                      <a:latin typeface="Cambria Math"/>
                                    </a:rPr>
                                    <m:t>2</m:t>
                                  </m:r>
                                </m:sup>
                              </m:sSubSup>
                              <m:r>
                                <a:rPr lang="zh-CN" altLang="en-US" sz="2400">
                                  <a:latin typeface="Cambria Math"/>
                                </a:rPr>
                                <m:t>+</m:t>
                              </m:r>
                              <m:sSubSup>
                                <m:sSubSupPr>
                                  <m:ctrlPr>
                                    <a:rPr lang="zh-CN" altLang="en-US" sz="2400" i="1">
                                      <a:latin typeface="Cambria Math"/>
                                    </a:rPr>
                                  </m:ctrlPr>
                                </m:sSubSupPr>
                                <m:e>
                                  <m:r>
                                    <a:rPr lang="zh-CN" altLang="en-US" sz="2400" i="1">
                                      <a:latin typeface="Cambria Math"/>
                                    </a:rPr>
                                    <m:t>𝑦</m:t>
                                  </m:r>
                                </m:e>
                                <m:sub>
                                  <m:r>
                                    <a:rPr lang="zh-CN" altLang="en-US" sz="2400">
                                      <a:latin typeface="Cambria Math"/>
                                    </a:rPr>
                                    <m:t>2</m:t>
                                  </m:r>
                                </m:sub>
                                <m:sup>
                                  <m:r>
                                    <a:rPr lang="zh-CN" altLang="en-US" sz="2400">
                                      <a:latin typeface="Cambria Math"/>
                                    </a:rPr>
                                    <m:t>2</m:t>
                                  </m:r>
                                </m:sup>
                              </m:sSubSup>
                              <m:r>
                                <a:rPr lang="zh-CN" altLang="en-US" sz="2400">
                                  <a:latin typeface="Cambria Math"/>
                                </a:rPr>
                                <m:t>+2</m:t>
                              </m:r>
                              <m:r>
                                <a:rPr lang="zh-CN" altLang="en-US" sz="2400" i="1">
                                  <a:latin typeface="Cambria Math"/>
                                </a:rPr>
                                <m:t>𝛾</m:t>
                              </m:r>
                              <m:sSub>
                                <m:sSubPr>
                                  <m:ctrlPr>
                                    <a:rPr lang="zh-CN" altLang="en-US" sz="2400" i="1">
                                      <a:latin typeface="Cambria Math"/>
                                    </a:rPr>
                                  </m:ctrlPr>
                                </m:sSubPr>
                                <m:e>
                                  <m:r>
                                    <a:rPr lang="zh-CN" altLang="en-US" sz="2400" i="1">
                                      <a:latin typeface="Cambria Math"/>
                                    </a:rPr>
                                    <m:t>𝑦</m:t>
                                  </m:r>
                                </m:e>
                                <m:sub>
                                  <m:r>
                                    <a:rPr lang="zh-CN" altLang="en-US" sz="2400">
                                      <a:latin typeface="Cambria Math"/>
                                    </a:rPr>
                                    <m:t>1</m:t>
                                  </m:r>
                                </m:sub>
                              </m:sSub>
                              <m:sSub>
                                <m:sSubPr>
                                  <m:ctrlPr>
                                    <a:rPr lang="zh-CN" altLang="en-US" sz="2400" i="1">
                                      <a:latin typeface="Cambria Math"/>
                                    </a:rPr>
                                  </m:ctrlPr>
                                </m:sSubPr>
                                <m:e>
                                  <m:r>
                                    <a:rPr lang="zh-CN" altLang="en-US" sz="2400" i="1">
                                      <a:latin typeface="Cambria Math"/>
                                    </a:rPr>
                                    <m:t>𝑦</m:t>
                                  </m:r>
                                </m:e>
                                <m:sub>
                                  <m:r>
                                    <a:rPr lang="zh-CN" altLang="en-US" sz="2400">
                                      <a:latin typeface="Cambria Math"/>
                                    </a:rPr>
                                    <m:t>2</m:t>
                                  </m:r>
                                </m:sub>
                              </m:sSub>
                            </m:e>
                          </m:d>
                        </m:num>
                        <m:den>
                          <m:d>
                            <m:dPr>
                              <m:begChr m:val=""/>
                              <m:ctrlPr>
                                <a:rPr lang="zh-CN" altLang="en-US" sz="2400" i="1">
                                  <a:latin typeface="Cambria Math"/>
                                </a:rPr>
                              </m:ctrlPr>
                            </m:dPr>
                            <m:e>
                              <m:r>
                                <a:rPr lang="zh-CN" altLang="en-US" sz="2400">
                                  <a:latin typeface="Cambria Math"/>
                                </a:rPr>
                                <m:t>2(1−</m:t>
                              </m:r>
                              <m:sSup>
                                <m:sSupPr>
                                  <m:ctrlPr>
                                    <a:rPr lang="zh-CN" altLang="en-US" sz="2400" i="1">
                                      <a:latin typeface="Cambria Math"/>
                                    </a:rPr>
                                  </m:ctrlPr>
                                </m:sSupPr>
                                <m:e>
                                  <m:r>
                                    <a:rPr lang="zh-CN" altLang="en-US" sz="2400" i="1">
                                      <a:latin typeface="Cambria Math"/>
                                    </a:rPr>
                                    <m:t>𝛾</m:t>
                                  </m:r>
                                </m:e>
                                <m:sup>
                                  <m:r>
                                    <a:rPr lang="zh-CN" altLang="en-US" sz="2400">
                                      <a:latin typeface="Cambria Math"/>
                                    </a:rPr>
                                    <m:t>2</m:t>
                                  </m:r>
                                </m:sup>
                              </m:sSup>
                            </m:e>
                          </m:d>
                        </m:den>
                      </m:f>
                    </m:oMath>
                  </m:oMathPara>
                </a14:m>
                <a:endParaRPr lang="en-US" altLang="zh-CN" sz="2400" dirty="0" smtClean="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Firm </a:t>
                </a:r>
                <a14:m>
                  <m:oMath xmlns:m="http://schemas.openxmlformats.org/officeDocument/2006/math">
                    <m:r>
                      <a:rPr lang="en-US" altLang="zh-CN" sz="2400" b="0" i="1" smtClean="0">
                        <a:latin typeface="Cambria Math"/>
                        <a:cs typeface="Times New Roman" panose="02020603050405020304" pitchFamily="18" charset="0"/>
                      </a:rPr>
                      <m:t>𝑖</m:t>
                    </m:r>
                  </m:oMath>
                </a14:m>
                <a:r>
                  <a:rPr lang="en-US" altLang="zh-CN" sz="2400" dirty="0" smtClean="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’s cost function: </a:t>
                </a:r>
                <a14:m>
                  <m:oMath xmlns:m="http://schemas.openxmlformats.org/officeDocument/2006/math">
                    <m:sSub>
                      <m:sSubPr>
                        <m:ctrlPr>
                          <a:rPr lang="zh-CN" altLang="en-US" sz="2400" i="1">
                            <a:latin typeface="Cambria Math"/>
                          </a:rPr>
                        </m:ctrlPr>
                      </m:sSubPr>
                      <m:e>
                        <m:r>
                          <a:rPr lang="zh-CN" altLang="en-US" sz="2400" i="1">
                            <a:latin typeface="Cambria Math"/>
                          </a:rPr>
                          <m:t>𝑐</m:t>
                        </m:r>
                      </m:e>
                      <m:sub>
                        <m:r>
                          <a:rPr lang="zh-CN" altLang="en-US" sz="2400" i="1">
                            <a:latin typeface="Cambria Math"/>
                          </a:rPr>
                          <m:t>𝑖</m:t>
                        </m:r>
                      </m:sub>
                    </m:sSub>
                    <m:r>
                      <a:rPr lang="zh-CN" altLang="en-US" sz="2400">
                        <a:latin typeface="Cambria Math"/>
                      </a:rPr>
                      <m:t>=</m:t>
                    </m:r>
                    <m:r>
                      <a:rPr lang="zh-CN" altLang="en-US" sz="2400" i="1">
                        <a:latin typeface="Cambria Math"/>
                      </a:rPr>
                      <m:t>𝑘</m:t>
                    </m:r>
                    <m:f>
                      <m:fPr>
                        <m:ctrlPr>
                          <a:rPr lang="zh-CN" altLang="en-US" sz="2400" i="1">
                            <a:latin typeface="Cambria Math"/>
                          </a:rPr>
                        </m:ctrlPr>
                      </m:fPr>
                      <m:num>
                        <m:sSubSup>
                          <m:sSubSupPr>
                            <m:ctrlPr>
                              <a:rPr lang="zh-CN" altLang="en-US" sz="2400" i="1">
                                <a:latin typeface="Cambria Math"/>
                              </a:rPr>
                            </m:ctrlPr>
                          </m:sSubSupPr>
                          <m:e>
                            <m:r>
                              <a:rPr lang="zh-CN" altLang="en-US" sz="2400" i="1">
                                <a:latin typeface="Cambria Math"/>
                              </a:rPr>
                              <m:t>𝑞</m:t>
                            </m:r>
                          </m:e>
                          <m:sub>
                            <m:r>
                              <a:rPr lang="zh-CN" altLang="en-US" sz="2400" i="1">
                                <a:latin typeface="Cambria Math"/>
                              </a:rPr>
                              <m:t>𝑖</m:t>
                            </m:r>
                          </m:sub>
                          <m:sup>
                            <m:r>
                              <a:rPr lang="zh-CN" altLang="en-US" sz="2400">
                                <a:latin typeface="Cambria Math"/>
                              </a:rPr>
                              <m:t>2</m:t>
                            </m:r>
                          </m:sup>
                        </m:sSubSup>
                      </m:num>
                      <m:den>
                        <m:r>
                          <a:rPr lang="zh-CN" altLang="en-US" sz="2400">
                            <a:latin typeface="Cambria Math"/>
                          </a:rPr>
                          <m:t>2</m:t>
                        </m:r>
                      </m:den>
                    </m:f>
                  </m:oMath>
                </a14:m>
                <a:r>
                  <a:rPr lang="en-US" altLang="zh-CN" sz="2400" dirty="0">
                    <a:latin typeface="Times New Roman" panose="02020603050405020304" pitchFamily="18" charset="0"/>
                    <a:cs typeface="Times New Roman" panose="02020603050405020304" pitchFamily="18" charset="0"/>
                  </a:rPr>
                  <a:t>.</a:t>
                </a:r>
              </a:p>
              <a:p>
                <a:pPr marL="720000"/>
                <a14:m>
                  <m:oMath xmlns:m="http://schemas.openxmlformats.org/officeDocument/2006/math">
                    <m:r>
                      <a:rPr lang="en-US" altLang="zh-CN" sz="2400" i="1">
                        <a:latin typeface="Cambria Math"/>
                        <a:cs typeface="Times New Roman" panose="02020603050405020304" pitchFamily="18" charset="0"/>
                      </a:rPr>
                      <m:t>𝑘</m:t>
                    </m:r>
                  </m:oMath>
                </a14:m>
                <a:r>
                  <a:rPr lang="en-US" altLang="zh-CN" sz="2400" dirty="0">
                    <a:latin typeface="Times New Roman" panose="02020603050405020304" pitchFamily="18" charset="0"/>
                    <a:cs typeface="Times New Roman" panose="02020603050405020304" pitchFamily="18" charset="0"/>
                  </a:rPr>
                  <a:t> : degree with which the marginal cost increases;</a:t>
                </a:r>
              </a:p>
              <a:p>
                <a:pPr marL="720000"/>
                <a:r>
                  <a:rPr lang="en-US" altLang="zh-CN" sz="2400" dirty="0">
                    <a:latin typeface="Times New Roman" panose="02020603050405020304" pitchFamily="18" charset="0"/>
                    <a:cs typeface="Times New Roman" panose="02020603050405020304" pitchFamily="18" charset="0"/>
                  </a:rPr>
                  <a:t>we can assume  </a:t>
                </a:r>
                <a14:m>
                  <m:oMath xmlns:m="http://schemas.openxmlformats.org/officeDocument/2006/math">
                    <m:r>
                      <a:rPr lang="en-US" altLang="zh-CN" sz="2400" i="1">
                        <a:latin typeface="Cambria Math"/>
                        <a:cs typeface="Times New Roman" panose="02020603050405020304" pitchFamily="18" charset="0"/>
                      </a:rPr>
                      <m:t>𝑘</m:t>
                    </m:r>
                    <m:r>
                      <a:rPr lang="en-US" altLang="zh-CN" sz="2400" i="1">
                        <a:latin typeface="Cambria Math"/>
                        <a:cs typeface="Times New Roman" panose="02020603050405020304" pitchFamily="18" charset="0"/>
                      </a:rPr>
                      <m:t>=1</m:t>
                    </m:r>
                  </m:oMath>
                </a14:m>
                <a:r>
                  <a:rPr lang="en-US" altLang="zh-CN" sz="2400" dirty="0">
                    <a:latin typeface="Times New Roman" panose="02020603050405020304" pitchFamily="18" charset="0"/>
                    <a:cs typeface="Times New Roman" panose="02020603050405020304" pitchFamily="18" charset="0"/>
                  </a:rPr>
                  <a:t> to simplify the calculation without loss of the qualitative analysis.</a:t>
                </a:r>
                <a:endParaRPr lang="en-US" altLang="zh-CN" dirty="0">
                  <a:latin typeface="Times New Roman" panose="02020603050405020304" pitchFamily="18" charset="0"/>
                  <a:cs typeface="Times New Roman" panose="02020603050405020304" pitchFamily="18" charset="0"/>
                </a:endParaRPr>
              </a:p>
              <a:p>
                <a:endParaRPr lang="en-US" altLang="zh-CN" sz="2400" dirty="0" smtClean="0">
                  <a:latin typeface="Times New Roman" panose="02020603050405020304" pitchFamily="18" charset="0"/>
                  <a:cs typeface="Times New Roman" panose="02020603050405020304" pitchFamily="18" charset="0"/>
                </a:endParaRPr>
              </a:p>
            </p:txBody>
          </p:sp>
        </mc:Choice>
        <mc:Fallback xmlns="">
          <p:sp>
            <p:nvSpPr>
              <p:cNvPr id="6" name="内容占位符 2"/>
              <p:cNvSpPr txBox="1">
                <a:spLocks noRot="1" noChangeAspect="1" noMove="1" noResize="1" noEditPoints="1" noAdjustHandles="1" noChangeArrowheads="1" noChangeShapeType="1" noTextEdit="1"/>
              </p:cNvSpPr>
              <p:nvPr/>
            </p:nvSpPr>
            <p:spPr>
              <a:xfrm>
                <a:off x="0" y="1445271"/>
                <a:ext cx="12047187" cy="5256584"/>
              </a:xfrm>
              <a:prstGeom prst="rect">
                <a:avLst/>
              </a:prstGeom>
              <a:blipFill rotWithShape="1">
                <a:blip r:embed="rId2"/>
                <a:stretch>
                  <a:fillRect l="-658" t="-1624"/>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4"/>
          <p:cNvSpPr>
            <a:spLocks noChangeArrowheads="1"/>
          </p:cNvSpPr>
          <p:nvPr/>
        </p:nvSpPr>
        <p:spPr bwMode="auto">
          <a:xfrm>
            <a:off x="0" y="0"/>
            <a:ext cx="12192000" cy="663575"/>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10243" name="矩形 5"/>
          <p:cNvSpPr>
            <a:spLocks noChangeArrowheads="1"/>
          </p:cNvSpPr>
          <p:nvPr/>
        </p:nvSpPr>
        <p:spPr bwMode="auto">
          <a:xfrm>
            <a:off x="0" y="5773738"/>
            <a:ext cx="12192000" cy="1084262"/>
          </a:xfrm>
          <a:prstGeom prst="rect">
            <a:avLst/>
          </a:prstGeom>
          <a:solidFill>
            <a:srgbClr val="2424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en-US" sz="1800">
              <a:solidFill>
                <a:srgbClr val="FFFFFF"/>
              </a:solidFill>
              <a:latin typeface="宋体" pitchFamily="2" charset="-122"/>
              <a:sym typeface="宋体" pitchFamily="2" charset="-122"/>
            </a:endParaRPr>
          </a:p>
        </p:txBody>
      </p:sp>
      <p:sp>
        <p:nvSpPr>
          <p:cNvPr id="10244" name="文本框 1"/>
          <p:cNvSpPr txBox="1">
            <a:spLocks noChangeArrowheads="1"/>
          </p:cNvSpPr>
          <p:nvPr/>
        </p:nvSpPr>
        <p:spPr bwMode="auto">
          <a:xfrm>
            <a:off x="2068513" y="844550"/>
            <a:ext cx="80549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a:lnSpc>
                <a:spcPct val="100000"/>
              </a:lnSpc>
              <a:spcBef>
                <a:spcPct val="0"/>
              </a:spcBef>
              <a:buFont typeface="Arial" pitchFamily="34" charset="0"/>
              <a:buNone/>
            </a:pPr>
            <a:r>
              <a:rPr lang="en-US" altLang="zh-TW" sz="4400" dirty="0"/>
              <a:t>Basic </a:t>
            </a:r>
            <a:r>
              <a:rPr lang="en-US" altLang="zh-TW" sz="4400" dirty="0" smtClean="0"/>
              <a:t>model (</a:t>
            </a:r>
            <a:r>
              <a:rPr lang="en-US" altLang="zh-CN" sz="4400" dirty="0" smtClean="0"/>
              <a:t>III</a:t>
            </a:r>
            <a:r>
              <a:rPr lang="en-US" altLang="zh-CN" sz="4400" dirty="0"/>
              <a:t>)</a:t>
            </a:r>
            <a:endParaRPr lang="zh-CN" altLang="en-US" sz="1800" dirty="0">
              <a:latin typeface="华文琥珀" pitchFamily="2" charset="-122"/>
              <a:ea typeface="华文琥珀" pitchFamily="2" charset="-122"/>
            </a:endParaRPr>
          </a:p>
        </p:txBody>
      </p:sp>
      <mc:AlternateContent xmlns:mc="http://schemas.openxmlformats.org/markup-compatibility/2006" xmlns:a14="http://schemas.microsoft.com/office/drawing/2010/main">
        <mc:Choice Requires="a14">
          <p:sp>
            <p:nvSpPr>
              <p:cNvPr id="6" name="内容占位符 2"/>
              <p:cNvSpPr txBox="1">
                <a:spLocks/>
              </p:cNvSpPr>
              <p:nvPr/>
            </p:nvSpPr>
            <p:spPr>
              <a:xfrm>
                <a:off x="208853" y="1805949"/>
                <a:ext cx="11774293" cy="3727006"/>
              </a:xfrm>
              <a:prstGeom prst="rect">
                <a:avLst/>
              </a:prstGeom>
            </p:spPr>
            <p:txBody>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smtClean="0">
                    <a:latin typeface="Times New Roman" panose="02020603050405020304" pitchFamily="18" charset="0"/>
                    <a:cs typeface="Times New Roman" panose="02020603050405020304" pitchFamily="18" charset="0"/>
                  </a:rPr>
                  <a:t>Profit function: </a:t>
                </a:r>
                <a14:m>
                  <m:oMath xmlns:m="http://schemas.openxmlformats.org/officeDocument/2006/math">
                    <m:sSub>
                      <m:sSubPr>
                        <m:ctrlPr>
                          <a:rPr lang="zh-CN" altLang="en-US" sz="2400" i="1">
                            <a:latin typeface="Cambria Math"/>
                          </a:rPr>
                        </m:ctrlPr>
                      </m:sSubPr>
                      <m:e>
                        <m:r>
                          <a:rPr lang="zh-CN" altLang="en-US" sz="2400" i="1">
                            <a:latin typeface="Cambria Math"/>
                          </a:rPr>
                          <m:t>𝜋</m:t>
                        </m:r>
                      </m:e>
                      <m:sub>
                        <m:r>
                          <a:rPr lang="zh-CN" altLang="en-US" sz="2400" i="1">
                            <a:latin typeface="Cambria Math"/>
                          </a:rPr>
                          <m:t>𝑖</m:t>
                        </m:r>
                      </m:sub>
                    </m:sSub>
                    <m:r>
                      <a:rPr lang="zh-CN" altLang="en-US" sz="2400">
                        <a:latin typeface="Cambria Math"/>
                      </a:rPr>
                      <m:t>=</m:t>
                    </m:r>
                    <m:sSub>
                      <m:sSubPr>
                        <m:ctrlPr>
                          <a:rPr lang="zh-CN" altLang="en-US" sz="2400" i="1">
                            <a:latin typeface="Cambria Math"/>
                          </a:rPr>
                        </m:ctrlPr>
                      </m:sSubPr>
                      <m:e>
                        <m:r>
                          <a:rPr lang="zh-CN" altLang="en-US" sz="2400" i="1">
                            <a:latin typeface="Cambria Math"/>
                          </a:rPr>
                          <m:t>𝑝</m:t>
                        </m:r>
                      </m:e>
                      <m:sub>
                        <m:r>
                          <a:rPr lang="zh-CN" altLang="en-US" sz="2400" i="1">
                            <a:latin typeface="Cambria Math"/>
                          </a:rPr>
                          <m:t>𝑖</m:t>
                        </m:r>
                      </m:sub>
                    </m:sSub>
                    <m:sSub>
                      <m:sSubPr>
                        <m:ctrlPr>
                          <a:rPr lang="zh-CN" altLang="en-US" sz="2400" i="1">
                            <a:latin typeface="Cambria Math"/>
                          </a:rPr>
                        </m:ctrlPr>
                      </m:sSubPr>
                      <m:e>
                        <m:r>
                          <a:rPr lang="zh-CN" altLang="en-US" sz="2400" i="1">
                            <a:latin typeface="Cambria Math"/>
                          </a:rPr>
                          <m:t>𝑞</m:t>
                        </m:r>
                      </m:e>
                      <m:sub>
                        <m:r>
                          <a:rPr lang="zh-CN" altLang="en-US" sz="2400" i="1">
                            <a:latin typeface="Cambria Math"/>
                          </a:rPr>
                          <m:t>𝑖</m:t>
                        </m:r>
                      </m:sub>
                    </m:sSub>
                    <m:r>
                      <a:rPr lang="zh-CN" altLang="en-US" sz="2400">
                        <a:latin typeface="Cambria Math"/>
                      </a:rPr>
                      <m:t>−</m:t>
                    </m:r>
                    <m:f>
                      <m:fPr>
                        <m:ctrlPr>
                          <a:rPr lang="zh-CN" altLang="en-US" sz="2400" i="1">
                            <a:latin typeface="Cambria Math"/>
                          </a:rPr>
                        </m:ctrlPr>
                      </m:fPr>
                      <m:num>
                        <m:sSubSup>
                          <m:sSubSupPr>
                            <m:ctrlPr>
                              <a:rPr lang="zh-CN" altLang="en-US" sz="2400" i="1">
                                <a:latin typeface="Cambria Math"/>
                              </a:rPr>
                            </m:ctrlPr>
                          </m:sSubSupPr>
                          <m:e>
                            <m:r>
                              <a:rPr lang="zh-CN" altLang="en-US" sz="2400" i="1">
                                <a:latin typeface="Cambria Math"/>
                              </a:rPr>
                              <m:t>𝑞</m:t>
                            </m:r>
                          </m:e>
                          <m:sub>
                            <m:r>
                              <a:rPr lang="zh-CN" altLang="en-US" sz="2400" i="1">
                                <a:latin typeface="Cambria Math"/>
                              </a:rPr>
                              <m:t>𝑖</m:t>
                            </m:r>
                          </m:sub>
                          <m:sup>
                            <m:r>
                              <a:rPr lang="zh-CN" altLang="en-US" sz="2400">
                                <a:latin typeface="Cambria Math"/>
                              </a:rPr>
                              <m:t>2</m:t>
                            </m:r>
                          </m:sup>
                        </m:sSubSup>
                      </m:num>
                      <m:den>
                        <m:r>
                          <a:rPr lang="zh-CN" altLang="en-US" sz="2400">
                            <a:latin typeface="Cambria Math"/>
                          </a:rPr>
                          <m:t>2</m:t>
                        </m:r>
                      </m:den>
                    </m:f>
                    <m:r>
                      <a:rPr lang="zh-CN" altLang="en-US" sz="2400">
                        <a:latin typeface="Cambria Math"/>
                      </a:rPr>
                      <m:t>=</m:t>
                    </m:r>
                    <m:sSub>
                      <m:sSubPr>
                        <m:ctrlPr>
                          <a:rPr lang="zh-CN" altLang="en-US" sz="2400" i="1">
                            <a:latin typeface="Cambria Math"/>
                          </a:rPr>
                        </m:ctrlPr>
                      </m:sSubPr>
                      <m:e>
                        <m:r>
                          <a:rPr lang="zh-CN" altLang="en-US" sz="2400" i="1">
                            <a:latin typeface="Cambria Math"/>
                          </a:rPr>
                          <m:t>𝑞</m:t>
                        </m:r>
                      </m:e>
                      <m:sub>
                        <m:r>
                          <a:rPr lang="zh-CN" altLang="en-US" sz="2400" i="1">
                            <a:latin typeface="Cambria Math"/>
                          </a:rPr>
                          <m:t>𝑖</m:t>
                        </m:r>
                      </m:sub>
                    </m:sSub>
                    <m:r>
                      <a:rPr lang="zh-CN" altLang="en-US" sz="2400">
                        <a:latin typeface="Cambria Math"/>
                      </a:rPr>
                      <m:t>(</m:t>
                    </m:r>
                    <m:f>
                      <m:fPr>
                        <m:ctrlPr>
                          <a:rPr lang="zh-CN" altLang="en-US" sz="2400" i="1">
                            <a:latin typeface="Cambria Math"/>
                          </a:rPr>
                        </m:ctrlPr>
                      </m:fPr>
                      <m:num>
                        <m:r>
                          <a:rPr lang="zh-CN" altLang="en-US" sz="2400" i="1">
                            <a:latin typeface="Cambria Math"/>
                          </a:rPr>
                          <m:t>𝑎</m:t>
                        </m:r>
                      </m:num>
                      <m:den>
                        <m:r>
                          <a:rPr lang="zh-CN" altLang="en-US" sz="2400">
                            <a:latin typeface="Cambria Math"/>
                          </a:rPr>
                          <m:t>1−</m:t>
                        </m:r>
                        <m:r>
                          <a:rPr lang="zh-CN" altLang="en-US" sz="2400" i="1">
                            <a:latin typeface="Cambria Math"/>
                          </a:rPr>
                          <m:t>𝛾</m:t>
                        </m:r>
                      </m:den>
                    </m:f>
                    <m:r>
                      <a:rPr lang="zh-CN" altLang="en-US" sz="2400">
                        <a:latin typeface="Cambria Math"/>
                      </a:rPr>
                      <m:t>−</m:t>
                    </m:r>
                    <m:f>
                      <m:fPr>
                        <m:ctrlPr>
                          <a:rPr lang="zh-CN" altLang="en-US" sz="2400" i="1">
                            <a:latin typeface="Cambria Math"/>
                          </a:rPr>
                        </m:ctrlPr>
                      </m:fPr>
                      <m:num>
                        <m:sSub>
                          <m:sSubPr>
                            <m:ctrlPr>
                              <a:rPr lang="zh-CN" altLang="en-US" sz="2400" i="1">
                                <a:latin typeface="Cambria Math"/>
                              </a:rPr>
                            </m:ctrlPr>
                          </m:sSubPr>
                          <m:e>
                            <m:r>
                              <a:rPr lang="zh-CN" altLang="en-US" sz="2400" i="1">
                                <a:latin typeface="Cambria Math"/>
                              </a:rPr>
                              <m:t>𝑞</m:t>
                            </m:r>
                          </m:e>
                          <m:sub>
                            <m:r>
                              <a:rPr lang="zh-CN" altLang="en-US" sz="2400" i="1">
                                <a:latin typeface="Cambria Math"/>
                              </a:rPr>
                              <m:t>𝑖</m:t>
                            </m:r>
                          </m:sub>
                        </m:sSub>
                        <m:r>
                          <a:rPr lang="zh-CN" altLang="en-US" sz="2400">
                            <a:latin typeface="Cambria Math"/>
                          </a:rPr>
                          <m:t>+</m:t>
                        </m:r>
                        <m:r>
                          <a:rPr lang="zh-CN" altLang="en-US" sz="2400" i="1">
                            <a:latin typeface="Cambria Math"/>
                          </a:rPr>
                          <m:t>𝛾</m:t>
                        </m:r>
                        <m:sSub>
                          <m:sSubPr>
                            <m:ctrlPr>
                              <a:rPr lang="zh-CN" altLang="en-US" sz="2400" i="1">
                                <a:latin typeface="Cambria Math"/>
                              </a:rPr>
                            </m:ctrlPr>
                          </m:sSubPr>
                          <m:e>
                            <m:r>
                              <a:rPr lang="zh-CN" altLang="en-US" sz="2400" i="1">
                                <a:latin typeface="Cambria Math"/>
                              </a:rPr>
                              <m:t>𝑞</m:t>
                            </m:r>
                          </m:e>
                          <m:sub>
                            <m:r>
                              <a:rPr lang="zh-CN" altLang="en-US" sz="2400" i="1">
                                <a:latin typeface="Cambria Math"/>
                              </a:rPr>
                              <m:t>𝑗</m:t>
                            </m:r>
                          </m:sub>
                        </m:sSub>
                      </m:num>
                      <m:den>
                        <m:d>
                          <m:dPr>
                            <m:ctrlPr>
                              <a:rPr lang="zh-CN" altLang="en-US" sz="2400" i="1">
                                <a:latin typeface="Cambria Math"/>
                              </a:rPr>
                            </m:ctrlPr>
                          </m:dPr>
                          <m:e>
                            <m:r>
                              <a:rPr lang="zh-CN" altLang="en-US" sz="2400">
                                <a:latin typeface="Cambria Math"/>
                              </a:rPr>
                              <m:t>1−</m:t>
                            </m:r>
                            <m:sSup>
                              <m:sSupPr>
                                <m:ctrlPr>
                                  <a:rPr lang="zh-CN" altLang="en-US" sz="2400" i="1">
                                    <a:latin typeface="Cambria Math"/>
                                  </a:rPr>
                                </m:ctrlPr>
                              </m:sSupPr>
                              <m:e>
                                <m:r>
                                  <a:rPr lang="zh-CN" altLang="en-US" sz="2400" i="1">
                                    <a:latin typeface="Cambria Math"/>
                                  </a:rPr>
                                  <m:t>𝛾</m:t>
                                </m:r>
                              </m:e>
                              <m:sup>
                                <m:r>
                                  <a:rPr lang="zh-CN" altLang="en-US" sz="2400">
                                    <a:latin typeface="Cambria Math"/>
                                  </a:rPr>
                                  <m:t>2</m:t>
                                </m:r>
                              </m:sup>
                            </m:sSup>
                          </m:e>
                        </m:d>
                      </m:den>
                    </m:f>
                    <m:r>
                      <a:rPr lang="zh-CN" altLang="en-US" sz="2400">
                        <a:latin typeface="Cambria Math"/>
                      </a:rPr>
                      <m:t>+</m:t>
                    </m:r>
                    <m:f>
                      <m:fPr>
                        <m:ctrlPr>
                          <a:rPr lang="zh-CN" altLang="en-US" sz="2400" i="1">
                            <a:latin typeface="Cambria Math"/>
                          </a:rPr>
                        </m:ctrlPr>
                      </m:fPr>
                      <m:num>
                        <m:d>
                          <m:dPr>
                            <m:begChr m:val=""/>
                            <m:ctrlPr>
                              <a:rPr lang="zh-CN" altLang="en-US" sz="2400" i="1">
                                <a:latin typeface="Cambria Math"/>
                              </a:rPr>
                            </m:ctrlPr>
                          </m:dPr>
                          <m:e>
                            <m:r>
                              <a:rPr lang="zh-CN" altLang="en-US" sz="2400" i="1">
                                <a:latin typeface="Cambria Math"/>
                              </a:rPr>
                              <m:t>𝑛</m:t>
                            </m:r>
                            <m:r>
                              <a:rPr lang="zh-CN" altLang="en-US" sz="2400">
                                <a:latin typeface="Cambria Math"/>
                              </a:rPr>
                              <m:t>(</m:t>
                            </m:r>
                            <m:sSub>
                              <m:sSubPr>
                                <m:ctrlPr>
                                  <a:rPr lang="zh-CN" altLang="en-US" sz="2400" i="1">
                                    <a:latin typeface="Cambria Math"/>
                                  </a:rPr>
                                </m:ctrlPr>
                              </m:sSubPr>
                              <m:e>
                                <m:r>
                                  <a:rPr lang="zh-CN" altLang="en-US" sz="2400" i="1">
                                    <a:latin typeface="Cambria Math"/>
                                  </a:rPr>
                                  <m:t>𝑦</m:t>
                                </m:r>
                              </m:e>
                              <m:sub>
                                <m:r>
                                  <a:rPr lang="zh-CN" altLang="en-US" sz="2400" i="1">
                                    <a:latin typeface="Cambria Math"/>
                                  </a:rPr>
                                  <m:t>𝑖</m:t>
                                </m:r>
                              </m:sub>
                            </m:sSub>
                            <m:r>
                              <a:rPr lang="zh-CN" altLang="en-US" sz="2400">
                                <a:latin typeface="Cambria Math"/>
                              </a:rPr>
                              <m:t>+</m:t>
                            </m:r>
                            <m:sSub>
                              <m:sSubPr>
                                <m:ctrlPr>
                                  <a:rPr lang="zh-CN" altLang="en-US" sz="2400" i="1">
                                    <a:latin typeface="Cambria Math"/>
                                  </a:rPr>
                                </m:ctrlPr>
                              </m:sSubPr>
                              <m:e>
                                <m:r>
                                  <a:rPr lang="zh-CN" altLang="en-US" sz="2400" i="1">
                                    <a:latin typeface="Cambria Math"/>
                                  </a:rPr>
                                  <m:t>𝑦</m:t>
                                </m:r>
                              </m:e>
                              <m:sub>
                                <m:r>
                                  <a:rPr lang="zh-CN" altLang="en-US" sz="2400" i="1">
                                    <a:latin typeface="Cambria Math"/>
                                  </a:rPr>
                                  <m:t>𝑗</m:t>
                                </m:r>
                              </m:sub>
                            </m:sSub>
                            <m:r>
                              <a:rPr lang="zh-CN" altLang="en-US" sz="2400" i="1">
                                <a:latin typeface="Cambria Math"/>
                              </a:rPr>
                              <m:t>𝛾</m:t>
                            </m:r>
                          </m:e>
                        </m:d>
                      </m:num>
                      <m:den>
                        <m:r>
                          <a:rPr lang="zh-CN" altLang="en-US" sz="2400">
                            <a:latin typeface="Cambria Math"/>
                          </a:rPr>
                          <m:t>1−</m:t>
                        </m:r>
                        <m:sSup>
                          <m:sSupPr>
                            <m:ctrlPr>
                              <a:rPr lang="zh-CN" altLang="en-US" sz="2400" i="1">
                                <a:latin typeface="Cambria Math"/>
                              </a:rPr>
                            </m:ctrlPr>
                          </m:sSupPr>
                          <m:e>
                            <m:r>
                              <a:rPr lang="zh-CN" altLang="en-US" sz="2400" i="1">
                                <a:latin typeface="Cambria Math"/>
                              </a:rPr>
                              <m:t>𝛾</m:t>
                            </m:r>
                          </m:e>
                          <m:sup>
                            <m:r>
                              <a:rPr lang="zh-CN" altLang="en-US" sz="2400">
                                <a:latin typeface="Cambria Math"/>
                              </a:rPr>
                              <m:t>2</m:t>
                            </m:r>
                          </m:sup>
                        </m:sSup>
                      </m:den>
                    </m:f>
                    <m:r>
                      <a:rPr lang="zh-CN" altLang="en-US" sz="2400">
                        <a:latin typeface="Cambria Math"/>
                      </a:rPr>
                      <m:t>)−</m:t>
                    </m:r>
                    <m:f>
                      <m:fPr>
                        <m:ctrlPr>
                          <a:rPr lang="zh-CN" altLang="en-US" sz="2400" i="1">
                            <a:latin typeface="Cambria Math"/>
                          </a:rPr>
                        </m:ctrlPr>
                      </m:fPr>
                      <m:num>
                        <m:sSubSup>
                          <m:sSubSupPr>
                            <m:ctrlPr>
                              <a:rPr lang="zh-CN" altLang="en-US" sz="2400" i="1">
                                <a:latin typeface="Cambria Math"/>
                              </a:rPr>
                            </m:ctrlPr>
                          </m:sSubSupPr>
                          <m:e>
                            <m:r>
                              <a:rPr lang="zh-CN" altLang="en-US" sz="2400" i="1">
                                <a:latin typeface="Cambria Math"/>
                              </a:rPr>
                              <m:t>𝑞</m:t>
                            </m:r>
                          </m:e>
                          <m:sub>
                            <m:r>
                              <a:rPr lang="zh-CN" altLang="en-US" sz="2400" i="1">
                                <a:latin typeface="Cambria Math"/>
                              </a:rPr>
                              <m:t>𝑖</m:t>
                            </m:r>
                          </m:sub>
                          <m:sup>
                            <m:r>
                              <a:rPr lang="zh-CN" altLang="en-US" sz="2400">
                                <a:latin typeface="Cambria Math"/>
                              </a:rPr>
                              <m:t>2</m:t>
                            </m:r>
                          </m:sup>
                        </m:sSubSup>
                      </m:num>
                      <m:den>
                        <m:r>
                          <a:rPr lang="zh-CN" altLang="en-US" sz="2400">
                            <a:latin typeface="Cambria Math"/>
                          </a:rPr>
                          <m:t>2</m:t>
                        </m:r>
                      </m:den>
                    </m:f>
                  </m:oMath>
                </a14:m>
                <a:r>
                  <a:rPr lang="en-US" altLang="zh-CN" sz="2400" dirty="0" smtClean="0">
                    <a:latin typeface="Times New Roman" panose="02020603050405020304" pitchFamily="18" charset="0"/>
                    <a:cs typeface="Times New Roman" panose="02020603050405020304" pitchFamily="18" charset="0"/>
                  </a:rPr>
                  <a:t>;</a:t>
                </a:r>
              </a:p>
              <a:p>
                <a:r>
                  <a:rPr lang="en-US" altLang="zh-CN" sz="2400" dirty="0" smtClean="0">
                    <a:latin typeface="Times New Roman" panose="02020603050405020304" pitchFamily="18" charset="0"/>
                    <a:cs typeface="Times New Roman" panose="02020603050405020304" pitchFamily="18" charset="0"/>
                  </a:rPr>
                  <a:t>Social welfare:</a:t>
                </a:r>
                <a14:m>
                  <m:oMath xmlns:m="http://schemas.openxmlformats.org/officeDocument/2006/math">
                    <m:r>
                      <a:rPr lang="en-US" altLang="zh-CN" sz="2400" smtClean="0">
                        <a:latin typeface="Cambria Math"/>
                      </a:rPr>
                      <m:t> </m:t>
                    </m:r>
                    <m:r>
                      <a:rPr lang="zh-CN" altLang="en-US" sz="2400" i="1">
                        <a:latin typeface="Cambria Math"/>
                      </a:rPr>
                      <m:t>𝑆𝑊</m:t>
                    </m:r>
                    <m:r>
                      <a:rPr lang="zh-CN" altLang="en-US" sz="2400">
                        <a:latin typeface="Cambria Math"/>
                      </a:rPr>
                      <m:t>=</m:t>
                    </m:r>
                    <m:sSub>
                      <m:sSubPr>
                        <m:ctrlPr>
                          <a:rPr lang="zh-CN" altLang="en-US" sz="2400" i="1">
                            <a:latin typeface="Cambria Math"/>
                          </a:rPr>
                        </m:ctrlPr>
                      </m:sSubPr>
                      <m:e>
                        <m:r>
                          <a:rPr lang="zh-CN" altLang="en-US" sz="2400" i="1">
                            <a:latin typeface="Cambria Math"/>
                          </a:rPr>
                          <m:t>𝜋</m:t>
                        </m:r>
                      </m:e>
                      <m:sub>
                        <m:r>
                          <a:rPr lang="zh-CN" altLang="en-US" sz="2400">
                            <a:latin typeface="Cambria Math"/>
                          </a:rPr>
                          <m:t>1</m:t>
                        </m:r>
                      </m:sub>
                    </m:sSub>
                    <m:r>
                      <a:rPr lang="zh-CN" altLang="en-US" sz="2400">
                        <a:latin typeface="Cambria Math"/>
                      </a:rPr>
                      <m:t>+</m:t>
                    </m:r>
                    <m:sSub>
                      <m:sSubPr>
                        <m:ctrlPr>
                          <a:rPr lang="zh-CN" altLang="en-US" sz="2400" i="1">
                            <a:latin typeface="Cambria Math"/>
                          </a:rPr>
                        </m:ctrlPr>
                      </m:sSubPr>
                      <m:e>
                        <m:r>
                          <a:rPr lang="zh-CN" altLang="en-US" sz="2400" i="1">
                            <a:latin typeface="Cambria Math"/>
                          </a:rPr>
                          <m:t>𝜋</m:t>
                        </m:r>
                      </m:e>
                      <m:sub>
                        <m:r>
                          <a:rPr lang="zh-CN" altLang="en-US" sz="2400">
                            <a:latin typeface="Cambria Math"/>
                          </a:rPr>
                          <m:t>2</m:t>
                        </m:r>
                      </m:sub>
                    </m:sSub>
                    <m:r>
                      <a:rPr lang="zh-CN" altLang="en-US" sz="2400">
                        <a:latin typeface="Cambria Math"/>
                      </a:rPr>
                      <m:t>+</m:t>
                    </m:r>
                    <m:r>
                      <a:rPr lang="zh-CN" altLang="en-US" sz="2400" i="1">
                        <a:latin typeface="Cambria Math"/>
                      </a:rPr>
                      <m:t>𝐶𝑆</m:t>
                    </m:r>
                  </m:oMath>
                </a14:m>
                <a:r>
                  <a:rPr lang="en-US" altLang="zh-CN" sz="2400" dirty="0" smtClean="0">
                    <a:latin typeface="Times New Roman" panose="02020603050405020304" pitchFamily="18" charset="0"/>
                    <a:cs typeface="Times New Roman" panose="02020603050405020304" pitchFamily="18" charset="0"/>
                  </a:rPr>
                  <a:t>;</a:t>
                </a:r>
              </a:p>
              <a:p>
                <a:r>
                  <a:rPr lang="en-US" altLang="zh-CN" sz="2400" dirty="0" smtClean="0">
                    <a:latin typeface="Times New Roman" panose="02020603050405020304" pitchFamily="18" charset="0"/>
                    <a:cs typeface="Times New Roman" panose="02020603050405020304" pitchFamily="18" charset="0"/>
                  </a:rPr>
                  <a:t>Objective function of semi-public firm is </a:t>
                </a:r>
                <a14:m>
                  <m:oMath xmlns:m="http://schemas.openxmlformats.org/officeDocument/2006/math">
                    <m:r>
                      <a:rPr lang="zh-CN" altLang="en-US" sz="2400" i="1">
                        <a:latin typeface="Cambria Math"/>
                      </a:rPr>
                      <m:t>𝛺</m:t>
                    </m:r>
                    <m:r>
                      <a:rPr lang="zh-CN" altLang="en-US" sz="2400">
                        <a:latin typeface="Cambria Math"/>
                      </a:rPr>
                      <m:t>=</m:t>
                    </m:r>
                    <m:r>
                      <a:rPr lang="zh-CN" altLang="en-US" sz="2400" i="1">
                        <a:latin typeface="Cambria Math"/>
                      </a:rPr>
                      <m:t>𝜃</m:t>
                    </m:r>
                    <m:sSub>
                      <m:sSubPr>
                        <m:ctrlPr>
                          <a:rPr lang="zh-CN" altLang="en-US" sz="2400" i="1">
                            <a:latin typeface="Cambria Math"/>
                          </a:rPr>
                        </m:ctrlPr>
                      </m:sSubPr>
                      <m:e>
                        <m:r>
                          <a:rPr lang="zh-CN" altLang="en-US" sz="2400" i="1" smtClean="0">
                            <a:latin typeface="Cambria Math"/>
                          </a:rPr>
                          <m:t>𝜋</m:t>
                        </m:r>
                      </m:e>
                      <m:sub>
                        <m:r>
                          <a:rPr lang="zh-CN" altLang="en-US" sz="2400">
                            <a:latin typeface="Cambria Math"/>
                          </a:rPr>
                          <m:t>1</m:t>
                        </m:r>
                      </m:sub>
                    </m:sSub>
                    <m:r>
                      <a:rPr lang="zh-CN" altLang="en-US" sz="2400">
                        <a:latin typeface="Cambria Math"/>
                      </a:rPr>
                      <m:t>+(1−</m:t>
                    </m:r>
                    <m:r>
                      <a:rPr lang="zh-CN" altLang="en-US" sz="2400" i="1">
                        <a:latin typeface="Cambria Math"/>
                      </a:rPr>
                      <m:t>𝜃</m:t>
                    </m:r>
                    <m:r>
                      <a:rPr lang="zh-CN" altLang="en-US" sz="2400">
                        <a:latin typeface="Cambria Math"/>
                      </a:rPr>
                      <m:t>)</m:t>
                    </m:r>
                    <m:r>
                      <a:rPr lang="zh-CN" altLang="en-US" sz="2400" i="1">
                        <a:latin typeface="Cambria Math"/>
                      </a:rPr>
                      <m:t>𝑆𝑊</m:t>
                    </m:r>
                  </m:oMath>
                </a14:m>
                <a:r>
                  <a:rPr lang="en-US" altLang="zh-CN" sz="2400" dirty="0" smtClean="0">
                    <a:latin typeface="Times New Roman" panose="02020603050405020304" pitchFamily="18" charset="0"/>
                    <a:cs typeface="Times New Roman" panose="02020603050405020304" pitchFamily="18" charset="0"/>
                  </a:rPr>
                  <a:t>;</a:t>
                </a:r>
              </a:p>
              <a:p>
                <a:pPr marL="720000"/>
                <a14:m>
                  <m:oMath xmlns:m="http://schemas.openxmlformats.org/officeDocument/2006/math">
                    <m:r>
                      <a:rPr lang="zh-CN" altLang="en-US" sz="2000" i="1" smtClean="0">
                        <a:latin typeface="Cambria Math"/>
                        <a:cs typeface="Times New Roman" panose="02020603050405020304" pitchFamily="18" charset="0"/>
                      </a:rPr>
                      <m:t>𝜃</m:t>
                    </m:r>
                  </m:oMath>
                </a14:m>
                <a:r>
                  <a:rPr lang="en-US" altLang="zh-CN" sz="2000" dirty="0" smtClean="0">
                    <a:latin typeface="Times New Roman" panose="02020603050405020304" pitchFamily="18" charset="0"/>
                    <a:cs typeface="Times New Roman" panose="02020603050405020304" pitchFamily="18" charset="0"/>
                  </a:rPr>
                  <a:t>: privatization degree, and </a:t>
                </a:r>
                <a14:m>
                  <m:oMath xmlns:m="http://schemas.openxmlformats.org/officeDocument/2006/math">
                    <m:r>
                      <a:rPr lang="en-US" altLang="zh-CN" sz="2000" smtClean="0">
                        <a:latin typeface="Cambria Math"/>
                        <a:cs typeface="Times New Roman" panose="02020603050405020304" pitchFamily="18" charset="0"/>
                      </a:rPr>
                      <m:t>0</m:t>
                    </m:r>
                    <m:r>
                      <a:rPr lang="en-US" altLang="zh-CN" sz="2000" i="1">
                        <a:latin typeface="Cambria Math"/>
                        <a:ea typeface="Cambria Math"/>
                        <a:cs typeface="Times New Roman" panose="02020603050405020304" pitchFamily="18" charset="0"/>
                      </a:rPr>
                      <m:t>≤</m:t>
                    </m:r>
                    <m:r>
                      <a:rPr lang="zh-CN" altLang="en-US" sz="2000" i="1">
                        <a:latin typeface="Cambria Math"/>
                        <a:cs typeface="Times New Roman" panose="02020603050405020304" pitchFamily="18" charset="0"/>
                      </a:rPr>
                      <m:t>𝜃</m:t>
                    </m:r>
                    <m:r>
                      <a:rPr lang="zh-CN" altLang="en-US" sz="2000" i="1" smtClean="0">
                        <a:latin typeface="Cambria Math"/>
                        <a:cs typeface="Times New Roman" panose="02020603050405020304" pitchFamily="18" charset="0"/>
                      </a:rPr>
                      <m:t>≤</m:t>
                    </m:r>
                    <m:r>
                      <a:rPr lang="en-US" altLang="zh-CN" sz="2000" i="1" smtClean="0">
                        <a:latin typeface="Cambria Math"/>
                        <a:cs typeface="Times New Roman" panose="02020603050405020304" pitchFamily="18" charset="0"/>
                      </a:rPr>
                      <m:t>1</m:t>
                    </m:r>
                  </m:oMath>
                </a14:m>
                <a:r>
                  <a:rPr lang="en-US" altLang="zh-CN" sz="2000" dirty="0" smtClean="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marL="720000"/>
                <a:r>
                  <a:rPr lang="en-US" altLang="zh-CN" sz="2000" dirty="0" smtClean="0">
                    <a:latin typeface="Times New Roman" panose="02020603050405020304" pitchFamily="18" charset="0"/>
                    <a:cs typeface="Times New Roman" panose="02020603050405020304" pitchFamily="18" charset="0"/>
                  </a:rPr>
                  <a:t>When </a:t>
                </a:r>
                <a14:m>
                  <m:oMath xmlns:m="http://schemas.openxmlformats.org/officeDocument/2006/math">
                    <m:r>
                      <a:rPr lang="zh-CN" altLang="en-US" sz="2000" i="1">
                        <a:latin typeface="Cambria Math"/>
                        <a:cs typeface="Times New Roman" panose="02020603050405020304" pitchFamily="18" charset="0"/>
                      </a:rPr>
                      <m:t>𝜃</m:t>
                    </m:r>
                    <m:r>
                      <a:rPr lang="en-US" altLang="zh-CN" sz="2000" i="1" smtClean="0">
                        <a:latin typeface="Cambria Math"/>
                        <a:cs typeface="Times New Roman" panose="02020603050405020304" pitchFamily="18" charset="0"/>
                      </a:rPr>
                      <m:t>=</m:t>
                    </m:r>
                    <m:r>
                      <a:rPr lang="en-US" altLang="zh-CN" sz="2000" i="1">
                        <a:latin typeface="Cambria Math"/>
                        <a:cs typeface="Times New Roman" panose="02020603050405020304" pitchFamily="18" charset="0"/>
                      </a:rPr>
                      <m:t>1</m:t>
                    </m:r>
                  </m:oMath>
                </a14:m>
                <a:r>
                  <a:rPr lang="en-US" altLang="zh-CN" sz="2000" dirty="0">
                    <a:latin typeface="Times New Roman" panose="02020603050405020304" pitchFamily="18" charset="0"/>
                    <a:cs typeface="Times New Roman" panose="02020603050405020304" pitchFamily="18" charset="0"/>
                  </a:rPr>
                  <a:t>, it is fully privatized and only seeks the </a:t>
                </a:r>
                <a:r>
                  <a:rPr lang="en-US" altLang="zh-CN" sz="2000" dirty="0" smtClean="0">
                    <a:latin typeface="Times New Roman" panose="02020603050405020304" pitchFamily="18" charset="0"/>
                    <a:cs typeface="Times New Roman" panose="02020603050405020304" pitchFamily="18" charset="0"/>
                  </a:rPr>
                  <a:t>payoff; when </a:t>
                </a:r>
                <a14:m>
                  <m:oMath xmlns:m="http://schemas.openxmlformats.org/officeDocument/2006/math">
                    <m:r>
                      <a:rPr lang="zh-CN" altLang="en-US" sz="2000" i="1">
                        <a:latin typeface="Cambria Math"/>
                        <a:cs typeface="Times New Roman" panose="02020603050405020304" pitchFamily="18" charset="0"/>
                      </a:rPr>
                      <m:t>𝜃</m:t>
                    </m:r>
                    <m:r>
                      <a:rPr lang="en-US" altLang="zh-CN" sz="2000" i="1">
                        <a:latin typeface="Cambria Math"/>
                        <a:cs typeface="Times New Roman" panose="02020603050405020304" pitchFamily="18" charset="0"/>
                      </a:rPr>
                      <m:t>=</m:t>
                    </m:r>
                    <m:r>
                      <a:rPr lang="en-US" altLang="zh-CN" sz="2000" i="1" smtClean="0">
                        <a:latin typeface="Cambria Math"/>
                        <a:cs typeface="Times New Roman" panose="02020603050405020304" pitchFamily="18" charset="0"/>
                      </a:rPr>
                      <m:t>0</m:t>
                    </m:r>
                  </m:oMath>
                </a14:m>
                <a:r>
                  <a:rPr lang="en-US" altLang="zh-CN" sz="2000" dirty="0">
                    <a:latin typeface="Times New Roman" panose="02020603050405020304" pitchFamily="18" charset="0"/>
                    <a:cs typeface="Times New Roman" panose="02020603050405020304" pitchFamily="18" charset="0"/>
                  </a:rPr>
                  <a:t>, it is fully </a:t>
                </a:r>
                <a:r>
                  <a:rPr lang="en-US" altLang="zh-CN" sz="2000" dirty="0" smtClean="0">
                    <a:latin typeface="Times New Roman" panose="02020603050405020304" pitchFamily="18" charset="0"/>
                    <a:cs typeface="Times New Roman" panose="02020603050405020304" pitchFamily="18" charset="0"/>
                  </a:rPr>
                  <a:t>nationalized </a:t>
                </a:r>
                <a:r>
                  <a:rPr lang="en-US" altLang="zh-CN" sz="2000" dirty="0">
                    <a:latin typeface="Times New Roman" panose="02020603050405020304" pitchFamily="18" charset="0"/>
                    <a:cs typeface="Times New Roman" panose="02020603050405020304" pitchFamily="18" charset="0"/>
                  </a:rPr>
                  <a:t>and </a:t>
                </a:r>
                <a:r>
                  <a:rPr lang="en-US" altLang="zh-CN" sz="2000" dirty="0" smtClean="0">
                    <a:latin typeface="Times New Roman" panose="02020603050405020304" pitchFamily="18" charset="0"/>
                    <a:cs typeface="Times New Roman" panose="02020603050405020304" pitchFamily="18" charset="0"/>
                  </a:rPr>
                  <a:t>maximizes social welfare.</a:t>
                </a:r>
              </a:p>
              <a:p>
                <a:r>
                  <a:rPr lang="en-US" altLang="zh-CN" sz="2400" dirty="0">
                    <a:latin typeface="Times New Roman" panose="02020603050405020304" pitchFamily="18" charset="0"/>
                    <a:cs typeface="Times New Roman" panose="02020603050405020304" pitchFamily="18" charset="0"/>
                  </a:rPr>
                  <a:t>Objective function of </a:t>
                </a:r>
                <a:r>
                  <a:rPr lang="en-US" altLang="zh-CN" sz="2400" dirty="0" smtClean="0">
                    <a:latin typeface="Times New Roman" panose="02020603050405020304" pitchFamily="18" charset="0"/>
                    <a:cs typeface="Times New Roman" panose="02020603050405020304" pitchFamily="18" charset="0"/>
                  </a:rPr>
                  <a:t>private </a:t>
                </a:r>
                <a:r>
                  <a:rPr lang="en-US" altLang="zh-CN" sz="2400" dirty="0">
                    <a:latin typeface="Times New Roman" panose="02020603050405020304" pitchFamily="18" charset="0"/>
                    <a:cs typeface="Times New Roman" panose="02020603050405020304" pitchFamily="18" charset="0"/>
                  </a:rPr>
                  <a:t>firm </a:t>
                </a:r>
                <a:r>
                  <a:rPr lang="en-US" altLang="zh-CN" sz="2400" dirty="0" smtClean="0">
                    <a:latin typeface="Times New Roman" panose="02020603050405020304" pitchFamily="18" charset="0"/>
                    <a:cs typeface="Times New Roman" panose="02020603050405020304" pitchFamily="18" charset="0"/>
                  </a:rPr>
                  <a:t>is </a:t>
                </a:r>
                <a14:m>
                  <m:oMath xmlns:m="http://schemas.openxmlformats.org/officeDocument/2006/math">
                    <m:sSub>
                      <m:sSubPr>
                        <m:ctrlPr>
                          <a:rPr lang="zh-CN" altLang="en-US" sz="2400" i="1">
                            <a:latin typeface="Cambria Math"/>
                          </a:rPr>
                        </m:ctrlPr>
                      </m:sSubPr>
                      <m:e>
                        <m:r>
                          <a:rPr lang="zh-CN" altLang="en-US" sz="2400" i="1">
                            <a:latin typeface="Cambria Math"/>
                          </a:rPr>
                          <m:t>𝜋</m:t>
                        </m:r>
                      </m:e>
                      <m:sub>
                        <m:r>
                          <a:rPr lang="en-US" altLang="zh-CN" sz="2400" i="1" smtClean="0">
                            <a:latin typeface="Cambria Math"/>
                          </a:rPr>
                          <m:t>2</m:t>
                        </m:r>
                      </m:sub>
                    </m:sSub>
                  </m:oMath>
                </a14:m>
                <a:r>
                  <a:rPr lang="en-US" altLang="zh-CN" sz="2400" dirty="0" smtClean="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endParaRPr lang="en-US" altLang="zh-CN" sz="2400" dirty="0" smtClean="0">
                  <a:latin typeface="Times New Roman" panose="02020603050405020304" pitchFamily="18" charset="0"/>
                  <a:cs typeface="Times New Roman" panose="02020603050405020304" pitchFamily="18" charset="0"/>
                </a:endParaRPr>
              </a:p>
            </p:txBody>
          </p:sp>
        </mc:Choice>
        <mc:Fallback xmlns="">
          <p:sp>
            <p:nvSpPr>
              <p:cNvPr id="6" name="内容占位符 2"/>
              <p:cNvSpPr txBox="1">
                <a:spLocks noRot="1" noChangeAspect="1" noMove="1" noResize="1" noEditPoints="1" noAdjustHandles="1" noChangeArrowheads="1" noChangeShapeType="1" noTextEdit="1"/>
              </p:cNvSpPr>
              <p:nvPr/>
            </p:nvSpPr>
            <p:spPr>
              <a:xfrm>
                <a:off x="208853" y="1805949"/>
                <a:ext cx="11774293" cy="3727006"/>
              </a:xfrm>
              <a:prstGeom prst="rect">
                <a:avLst/>
              </a:prstGeom>
              <a:blipFill rotWithShape="1">
                <a:blip r:embed="rId2"/>
                <a:stretch>
                  <a:fillRect l="-673"/>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txDef>
      <a:spPr bwMode="auto">
        <a:blipFill rotWithShape="1">
          <a:blip xmlns:r="http://schemas.openxmlformats.org/officeDocument/2006/relationships" r:embed="rId1"/>
          <a:stretch>
            <a:fillRect l="-634" t="-1427" b="-2335"/>
          </a:stretch>
        </a:blipFill>
        <a:ln>
          <a:noFill/>
        </a:ln>
        <a:extLst>
          <a:ext uri="{91240B29-F687-4F45-9708-019B960494DF}">
            <a14:hiddenLine xmlns:a14="http://schemas.microsoft.com/office/drawing/2010/main" w="9525">
              <a:solidFill>
                <a:srgbClr val="000000"/>
              </a:solidFill>
              <a:miter lim="800000"/>
              <a:headEnd/>
              <a:tailEnd/>
            </a14:hiddenLine>
          </a:ext>
        </a:extLst>
      </a:spPr>
      <a:bodyPr/>
      <a:lstStyle>
        <a:defPPr>
          <a:defRPr>
            <a:noFill/>
          </a:defRPr>
        </a:defPPr>
      </a:lstStyle>
    </a:tx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A000120150204A03KPBG</Template>
  <TotalTime>740</TotalTime>
  <Pages>0</Pages>
  <Words>3572</Words>
  <Characters>0</Characters>
  <Application>Microsoft Office PowerPoint</Application>
  <DocSecurity>0</DocSecurity>
  <PresentationFormat>自定义</PresentationFormat>
  <Lines>0</Lines>
  <Paragraphs>145</Paragraphs>
  <Slides>23</Slides>
  <Notes>0</Notes>
  <HiddenSlides>0</HiddenSlides>
  <MMClips>0</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suzy</dc:creator>
  <cp:lastModifiedBy>小孩</cp:lastModifiedBy>
  <cp:revision>187</cp:revision>
  <dcterms:created xsi:type="dcterms:W3CDTF">2015-06-03T08:54:00Z</dcterms:created>
  <dcterms:modified xsi:type="dcterms:W3CDTF">2016-08-30T03:56:28Z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2052-9.1.0.5060</vt:lpwstr>
  </property>
</Properties>
</file>